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8" r:id="rId5"/>
    <p:sldId id="300" r:id="rId6"/>
    <p:sldId id="301" r:id="rId7"/>
    <p:sldId id="302" r:id="rId8"/>
    <p:sldId id="303" r:id="rId9"/>
    <p:sldId id="304" r:id="rId10"/>
    <p:sldId id="295" r:id="rId11"/>
    <p:sldId id="305" r:id="rId12"/>
    <p:sldId id="306" r:id="rId13"/>
    <p:sldId id="307" r:id="rId14"/>
    <p:sldId id="308" r:id="rId15"/>
    <p:sldId id="309" r:id="rId16"/>
    <p:sldId id="311" r:id="rId17"/>
    <p:sldId id="310" r:id="rId18"/>
    <p:sldId id="312" r:id="rId19"/>
    <p:sldId id="313" r:id="rId20"/>
    <p:sldId id="299" r:id="rId21"/>
    <p:sldId id="314" r:id="rId22"/>
    <p:sldId id="316" r:id="rId23"/>
    <p:sldId id="317" r:id="rId24"/>
    <p:sldId id="318" r:id="rId25"/>
    <p:sldId id="319" r:id="rId26"/>
    <p:sldId id="320" r:id="rId27"/>
    <p:sldId id="315" r:id="rId28"/>
    <p:sldId id="26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 snapToGrid="0">
      <p:cViewPr>
        <p:scale>
          <a:sx n="40" d="100"/>
          <a:sy n="40" d="100"/>
        </p:scale>
        <p:origin x="-18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21A8F-3E33-43FC-B378-6DBE4D92EBA1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81833-81A7-4ADF-8CFD-572192FA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81833-81A7-4ADF-8CFD-572192FA854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613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846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851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9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94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178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76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911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421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5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44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039-61CE-4FFF-8475-030D24FE2A7A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495EB-3105-4B6A-AFB1-B38521BD2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00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256" y="5112453"/>
            <a:ext cx="115242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Гасимова Венера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Рифкатовна, Губайдуллина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Наиля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Калимулловна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PT Sans"/>
              </a:rPr>
              <a:t>Преподаватели</a:t>
            </a:r>
            <a:endParaRPr lang="ru-RU" sz="2000" dirty="0" smtClean="0">
              <a:solidFill>
                <a:srgbClr val="0070C0"/>
              </a:solidFill>
              <a:latin typeface="PT Sans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PT Sans"/>
              </a:rPr>
              <a:t>ГАПОУ « Казанский медицинский колледж»</a:t>
            </a:r>
            <a:endParaRPr lang="en-US" sz="2000" dirty="0" smtClean="0">
              <a:solidFill>
                <a:srgbClr val="0070C0"/>
              </a:solidFill>
              <a:latin typeface="PT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9183" y="1313288"/>
            <a:ext cx="7105650" cy="347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4401" y="217895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small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Взятие крови на исследование.</a:t>
            </a:r>
          </a:p>
          <a:p>
            <a:pPr algn="ctr"/>
            <a:endParaRPr lang="ru-RU" sz="2800" b="1" cap="small" dirty="0" smtClean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 algn="ctr"/>
            <a:r>
              <a:rPr lang="ru-RU" sz="2800" b="1" cap="small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 Возможные осложнения при венепункции.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PT San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0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/>
          <a:srcRect l="47642" t="24654" r="4905" b="29106"/>
          <a:stretch>
            <a:fillRect/>
          </a:stretch>
        </p:blipFill>
        <p:spPr bwMode="auto">
          <a:xfrm>
            <a:off x="5657850" y="323850"/>
            <a:ext cx="5772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 l="659" t="21585" r="52965" b="28333"/>
          <a:stretch>
            <a:fillRect/>
          </a:stretch>
        </p:blipFill>
        <p:spPr bwMode="auto">
          <a:xfrm>
            <a:off x="1173079" y="3499184"/>
            <a:ext cx="5905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0043" y="400050"/>
            <a:ext cx="10290008" cy="62293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Взятие проб венозной крови</a:t>
            </a:r>
          </a:p>
          <a:p>
            <a:pPr>
              <a:buNone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Стандартные условия взятия проб крови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За 3 дня до взятия крови пациент должен избегать чрезмерных и экстремальных физических нагрузок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 Накануне взятия крови пациент должен  воздержаться от приема алкоголя</a:t>
            </a:r>
          </a:p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Утром взятие крови должно производиться натощак </a:t>
            </a:r>
          </a:p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В течение 10 минут до взятия крови пациент должен быть в состоянии покоя</a:t>
            </a:r>
          </a:p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Во время взятия крови недопустима «работа кулаком! </a:t>
            </a:r>
          </a:p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Наложение жгута должно быть не более, чем на 1 минуту (желательно не более 30 секунд).</a:t>
            </a:r>
          </a:p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Следует соблюдать последовательность действий: пунктировать сосуд, ослабить жгут, взять пробу крови.</a:t>
            </a:r>
          </a:p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Назначение или отмена медикаментов пациенту производится по согласованию с  врачом.</a:t>
            </a:r>
          </a:p>
          <a:p>
            <a:pPr>
              <a:buNone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PT Sans"/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1843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759242" y="2456614"/>
            <a:ext cx="7425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T Sans"/>
                <a:ea typeface="Times New Roman" pitchFamily="18" charset="0"/>
                <a:cs typeface="Arial" pitchFamily="34" charset="0"/>
              </a:rPr>
              <a:t>Забор крови из периферической вены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PT Sans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T Sans"/>
                <a:ea typeface="Times New Roman" pitchFamily="18" charset="0"/>
                <a:cs typeface="Arial" pitchFamily="34" charset="0"/>
              </a:rPr>
              <a:t>(с помощью системы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T Sans"/>
                <a:ea typeface="Times New Roman" pitchFamily="18" charset="0"/>
                <a:cs typeface="Arial" pitchFamily="34" charset="0"/>
              </a:rPr>
              <a:t>вакутейнер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T Sans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PT San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 l="14202" t="17187" r="24012" b="17708"/>
          <a:stretch>
            <a:fillRect/>
          </a:stretch>
        </p:blipFill>
        <p:spPr bwMode="auto">
          <a:xfrm>
            <a:off x="2893491" y="1655793"/>
            <a:ext cx="7639050" cy="48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98577" y="618131"/>
            <a:ext cx="7741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Прекращение тока крови во время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взятия пробы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11166" y="1948847"/>
            <a:ext cx="7486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Система контроля уровня глюкозы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 в крови (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глюкометр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)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Устройство предназначено для количественного измерения содержания сахара (глюкозы) в свежих образцах цельной крови (из пальца, ладони, предплечья, плеча, голени и бедра)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40114" y="2629480"/>
            <a:ext cx="7010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Возможные осложнения при венепункции.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92362" y="879508"/>
            <a:ext cx="7010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Возможные осложнения при венепункции.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82812" y="1734207"/>
            <a:ext cx="3184635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Причины осложнений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1640" y="3100551"/>
            <a:ext cx="3184635" cy="104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Неправильная техника выполнения инъекции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82660" y="3095296"/>
            <a:ext cx="3184635" cy="10352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Неправильный выбор места инъекции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8273" y="3090040"/>
            <a:ext cx="3184635" cy="10247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Нарушения правил асептики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8275" y="4335517"/>
            <a:ext cx="3153103" cy="22071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Инфильтрат, </a:t>
            </a:r>
            <a:r>
              <a:rPr lang="ru-RU" sz="2000" dirty="0" err="1" smtClean="0">
                <a:solidFill>
                  <a:srgbClr val="002060"/>
                </a:solidFill>
              </a:rPr>
              <a:t>абцесс</a:t>
            </a:r>
            <a:r>
              <a:rPr lang="ru-RU" sz="2000" dirty="0" smtClean="0">
                <a:solidFill>
                  <a:srgbClr val="002060"/>
                </a:solidFill>
              </a:rPr>
              <a:t>, сепсис, сывороточный гепатит и т.д.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45877" y="4424855"/>
            <a:ext cx="3326524" cy="22071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Плохо рассасывающиеся инфильтраты, повреждение надкостницы (периостит), сосудов (некроз, эмболия), нервов (</a:t>
            </a:r>
            <a:r>
              <a:rPr lang="ru-RU" sz="2000" dirty="0" err="1" smtClean="0">
                <a:solidFill>
                  <a:srgbClr val="002060"/>
                </a:solidFill>
              </a:rPr>
              <a:t>параллич,неврит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24040" y="4340772"/>
            <a:ext cx="3153103" cy="22071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Поломка иглы, воздушная или масляная эмболия, аллергические реакции, некроз тканей, гематома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rot="5400000">
            <a:off x="5762295" y="2845678"/>
            <a:ext cx="409906" cy="157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194033" y="4243554"/>
            <a:ext cx="409906" cy="157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893675" y="4269830"/>
            <a:ext cx="409906" cy="157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9719440" y="4264574"/>
            <a:ext cx="409906" cy="157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404537" y="2674883"/>
            <a:ext cx="872360" cy="47822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3957147" y="2638097"/>
            <a:ext cx="730467" cy="53077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3909849" y="2191407"/>
            <a:ext cx="441433" cy="4729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751487" y="1760481"/>
            <a:ext cx="3184635" cy="10247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Неправильный сбор аллергологического анамнеза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61696" y="1922833"/>
            <a:ext cx="573864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ОСЛОЖНЕНИЯ: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уплотнение ,болезненность в местах инъекций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покраснение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ОСЛОЖНЕНИЯ: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Нарушение техники инъекции (короткие иглы при внутримышечной инъекции, тупые иглы)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Введение не подогретых масляных растворов.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Многократные инъекции в одни и те же анатомические области.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ОСЛОЖНЕНИЙ: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устранить причины ,вызывающие осложнения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ОСЛОЖНЕНИИ: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согревающий компресс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грелку на место инфильтрата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 descr="612a0b5486ab5fdfb7e7a88a6df7c0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0851" y="1497725"/>
            <a:ext cx="4072569" cy="19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okrohe.com/wp-content/uploads/2018/05/Infanrik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23" t="17358" b="3700"/>
          <a:stretch>
            <a:fillRect/>
          </a:stretch>
        </p:blipFill>
        <p:spPr bwMode="auto">
          <a:xfrm>
            <a:off x="7425560" y="3530469"/>
            <a:ext cx="4303986" cy="2870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4345" y="882869"/>
            <a:ext cx="2256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ИНФИЛЬТРАТ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6287814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1" y="2029731"/>
            <a:ext cx="62431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Гнойное воспаление мягких тканей с образованием полости, заполненной гноем и ограниченной от окружающих тканей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пиогенной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мембраной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ОСЛОЖНЕНИЯ: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Боль, уплотнение, гиперемия в области абсцесса.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Местное или общее повышение температуры тела.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ОСЛОЖНЕНИЯ: к причинам, вызывающим инфильтраты присоединяется инфицирование мягких тканей в результате нарушения инфекционной безопасности.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ОСЛОЖНЕНИИ: устранить причины, вызывающие инфильтраты и абсцессы.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ОСЛОЖНЕНИЙ: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хирургическое.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7983" y="548431"/>
            <a:ext cx="1382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АБЦЕСС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71" y="1574132"/>
            <a:ext cx="3816424" cy="2120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66" y="3962402"/>
            <a:ext cx="3456384" cy="229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6287814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3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91861" y="138463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Способы взятия проб венозной крови: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«Открытый»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взятие пробы крови с использованием иглы, одноразового шприца и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пробирок</a:t>
            </a: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«Закрытый»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способ взятия крови с использованием одноразовых вакуумных систем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6287814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6287814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6287814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6287814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6287814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11266" name="AutoShape 2" descr="blob:https://web.whatsapp.com/c6ede5d9-29c5-496c-a221-546f9f046de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blob:https://web.whatsapp.com/c6ede5d9-29c5-496c-a221-546f9f046de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530" y="2477705"/>
            <a:ext cx="7040165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   </a:t>
            </a:r>
            <a:r>
              <a:rPr lang="ru-RU" sz="4800" b="1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21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pic>
        <p:nvPicPr>
          <p:cNvPr id="24578" name="Picture 2" descr="https://konspekta.net/lektsianew/baza11/1011358323333.files/image001.gif"/>
          <p:cNvPicPr>
            <a:picLocks noChangeAspect="1" noChangeArrowheads="1"/>
          </p:cNvPicPr>
          <p:nvPr/>
        </p:nvPicPr>
        <p:blipFill>
          <a:blip r:embed="rId3"/>
          <a:srcRect b="14355"/>
          <a:stretch>
            <a:fillRect/>
          </a:stretch>
        </p:blipFill>
        <p:spPr bwMode="auto">
          <a:xfrm>
            <a:off x="3070334" y="2941583"/>
            <a:ext cx="6762751" cy="167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26019" y="1437946"/>
            <a:ext cx="638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Вакуумная система забора крови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8518" y="2107458"/>
            <a:ext cx="47079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Применение результатов клинической лабораторной диагностики возможно только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PT Sans"/>
              </a:rPr>
              <a:t>при строгом учете множество влияющих на них факторов.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PT Sans"/>
            </a:endParaRPr>
          </a:p>
        </p:txBody>
      </p:sp>
      <p:pic>
        <p:nvPicPr>
          <p:cNvPr id="5" name="Picture 2" descr="https://clearbody.org/images/2/juvenile-idiopathic-arthritis-symptoms-diagnosis-and-treatment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4416" y="1608083"/>
            <a:ext cx="6657833" cy="455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49116" y="531141"/>
            <a:ext cx="84702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Факторы влияющие на результаты:</a:t>
            </a:r>
          </a:p>
          <a:p>
            <a:pPr algn="just"/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pPr marL="514350" indent="-514350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1.Объективные факторы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(этническая </a:t>
            </a:r>
          </a:p>
          <a:p>
            <a:pPr marL="514350" indent="-514350"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   принадлежность, пол, возраст, беременность и т.д.) 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2. Субъективные факторы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(алкоголь, никотин,         кофеин, наркотики, прием медикаментов, физическая 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активность, положение тела, питание)</a:t>
            </a:r>
          </a:p>
          <a:p>
            <a:pPr algn="just"/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pPr algn="just"/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Факторы искажающие результаты.</a:t>
            </a:r>
          </a:p>
          <a:p>
            <a:pPr algn="just"/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pPr marL="514350" indent="-514350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1.Внутренние (эндогенные) факторы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(острый гепатит,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гемолизирующие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антитела и т. д.)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pPr marL="514350" indent="-514350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2.Внешние (экзогенные) факторы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(лекарственные препараты, антикоагулянты, загрязнения)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pPr algn="just"/>
            <a:endParaRPr lang="ru-RU" sz="28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48213" y="1552349"/>
            <a:ext cx="73723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Взятие венозной крови: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важные аспекты</a:t>
            </a:r>
          </a:p>
          <a:p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Венозная кровь является важнейшим исследуемым материалом для получения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ответов на медицинские вопросы.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Правильная техника  взятия крови  имеет особо  важное  значение.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42297" y="146148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Подготовка пациента</a:t>
            </a:r>
          </a:p>
          <a:p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  Информирование пациента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  Разъяснение определенных правил, которые необходимо соблюдать.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  Если пациент - ребенок, расскажите ему в доступной форме о предстоящих процедурах, используя термины, которые он может понять.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33173" y="1226297"/>
            <a:ext cx="7810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Ответственность медицинского  сотрудника при взятие крови:</a:t>
            </a:r>
          </a:p>
          <a:p>
            <a:pPr algn="ctr"/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 за организацию процедуры взятия пробы крови,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 за правильное составление документации (идентификацию пациента и указание времени взятия пробы),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 за инструктаж и подготовку пациента к взятию пробы крови,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 за обработку пробы,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  за сохранение пробы до момента передачи для доставки в лабораторию .</a:t>
            </a:r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lide-share.ru/image/4280324.jpeg"/>
          <p:cNvPicPr>
            <a:picLocks noChangeAspect="1" noChangeArrowheads="1"/>
          </p:cNvPicPr>
          <p:nvPr/>
        </p:nvPicPr>
        <p:blipFill>
          <a:blip r:embed="rId2"/>
          <a:srcRect l="1283" t="1383" r="3804"/>
          <a:stretch>
            <a:fillRect/>
          </a:stretch>
        </p:blipFill>
        <p:spPr bwMode="auto">
          <a:xfrm>
            <a:off x="196868" y="237737"/>
            <a:ext cx="1300856" cy="1253364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1429" y="1230923"/>
            <a:ext cx="7505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Идентификация: </a:t>
            </a:r>
          </a:p>
          <a:p>
            <a:endParaRPr lang="ru-RU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1.Идентификация пациента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При отсутствии четкой идентификации пациента следует отказаться от взятия крови или уточнять данные!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2. Идентификация лица, выполняющего взятие крови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3. Идентификация врача, выдавшего направление на исследование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PT Sans"/>
              </a:rPr>
              <a:t>4. Идентификация пробы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PT Sans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138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24FA0730A51A438CBE1B78E4430090" ma:contentTypeVersion="2" ma:contentTypeDescription="Создание документа." ma:contentTypeScope="" ma:versionID="c695f332bc06ee761ee453afcd466c45">
  <xsd:schema xmlns:xsd="http://www.w3.org/2001/XMLSchema" xmlns:xs="http://www.w3.org/2001/XMLSchema" xmlns:p="http://schemas.microsoft.com/office/2006/metadata/properties" xmlns:ns2="f9a72e65-67d9-4ea2-b22e-124edafeddc1" targetNamespace="http://schemas.microsoft.com/office/2006/metadata/properties" ma:root="true" ma:fieldsID="0b97c172d305847efd4a867c26515e02" ns2:_="">
    <xsd:import namespace="f9a72e65-67d9-4ea2-b22e-124edafedd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72e65-67d9-4ea2-b22e-124edafed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F7EE44-79C2-41E2-B3A9-93050CFFB4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A5ABB2-BF58-457F-B146-B6692534FD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63247-00BB-4471-A7FD-1EE49236C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a72e65-67d9-4ea2-b22e-124edafed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629</Words>
  <Application>Microsoft Office PowerPoint</Application>
  <PresentationFormat>Произвольный</PresentationFormat>
  <Paragraphs>121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детской и подростковой преступности</dc:title>
  <dc:creator>Алина</dc:creator>
  <cp:lastModifiedBy>users</cp:lastModifiedBy>
  <cp:revision>69</cp:revision>
  <dcterms:created xsi:type="dcterms:W3CDTF">2020-11-03T18:24:51Z</dcterms:created>
  <dcterms:modified xsi:type="dcterms:W3CDTF">2021-03-27T02:45:54Z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0x0101005F24FA0730A51A438CBE1B78E4430090</vt:lpwstr>
  </property>
</Properties>
</file>