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93" r:id="rId1"/>
  </p:sldMasterIdLst>
  <p:sldIdLst>
    <p:sldId id="269" r:id="rId2"/>
    <p:sldId id="292" r:id="rId3"/>
    <p:sldId id="293" r:id="rId4"/>
    <p:sldId id="283" r:id="rId5"/>
    <p:sldId id="284" r:id="rId6"/>
    <p:sldId id="294" r:id="rId7"/>
    <p:sldId id="297" r:id="rId8"/>
    <p:sldId id="299" r:id="rId9"/>
    <p:sldId id="298" r:id="rId10"/>
    <p:sldId id="287" r:id="rId11"/>
    <p:sldId id="288" r:id="rId12"/>
    <p:sldId id="289" r:id="rId13"/>
    <p:sldId id="290" r:id="rId14"/>
    <p:sldId id="277" r:id="rId15"/>
  </p:sldIdLst>
  <p:sldSz cx="12192000" cy="6858000"/>
  <p:notesSz cx="12192000" cy="6858000"/>
  <p:embeddedFontLst>
    <p:embeddedFont>
      <p:font typeface="Wingdings 3" panose="05040102010807070707" pitchFamily="18" charset="2"/>
      <p:regular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9A3"/>
    <a:srgbClr val="0A661E"/>
    <a:srgbClr val="24370F"/>
    <a:srgbClr val="0000FF"/>
    <a:srgbClr val="3407A5"/>
    <a:srgbClr val="462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" y="4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8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7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28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1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8632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1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66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16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2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5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2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3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4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5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1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0400" y="1524000"/>
            <a:ext cx="7162800" cy="3581400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err="1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Айдашева</a:t>
            </a:r>
            <a:r>
              <a:rPr lang="ru-RU" sz="3400" b="1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Кадрия</a:t>
            </a:r>
            <a:r>
              <a:rPr lang="ru-RU" sz="3400" b="1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Әмирҗан</a:t>
            </a:r>
            <a:r>
              <a:rPr lang="ru-RU" sz="3400" b="1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r>
              <a:rPr lang="ru-RU" sz="3400" b="1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3400" b="1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0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400" b="0" dirty="0" err="1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Адымнар</a:t>
            </a:r>
            <a:r>
              <a:rPr lang="ru-RU" sz="3400" b="0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dirty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b="0" dirty="0" err="1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Алабуга</a:t>
            </a:r>
            <a:r>
              <a:rPr lang="ru-RU" sz="3400" b="0" dirty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400" b="0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b="0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0" dirty="0" err="1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күптелле</a:t>
            </a:r>
            <a:r>
              <a:rPr lang="ru-RU" sz="3400" b="0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dirty="0" err="1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белем</a:t>
            </a:r>
            <a:r>
              <a:rPr lang="ru-RU" sz="3400" b="0" dirty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dirty="0" err="1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бирү</a:t>
            </a:r>
            <a:r>
              <a:rPr lang="ru-RU" sz="3400" b="0" dirty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dirty="0" err="1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комплексының</a:t>
            </a:r>
            <a:r>
              <a:rPr lang="ru-RU" sz="3400" b="0" dirty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dirty="0" err="1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беренче</a:t>
            </a:r>
            <a:r>
              <a:rPr lang="ru-RU" sz="3400" b="0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dirty="0" err="1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кваликацион</a:t>
            </a:r>
            <a:r>
              <a:rPr lang="ru-RU" sz="3400" b="0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dirty="0" err="1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категорияле</a:t>
            </a:r>
            <a:r>
              <a:rPr lang="ru-RU" sz="3400" b="0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dirty="0" err="1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3400" b="0" dirty="0" smtClean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dirty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 </a:t>
            </a:r>
            <a:r>
              <a:rPr lang="ru-RU" sz="3400" b="0" dirty="0" err="1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3400" b="0" dirty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dirty="0" err="1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әдәбияты</a:t>
            </a:r>
            <a:r>
              <a:rPr lang="ru-RU" sz="3400" b="0" dirty="0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0" dirty="0" err="1">
                <a:solidFill>
                  <a:srgbClr val="0A6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укытучысы</a:t>
            </a:r>
            <a:endParaRPr lang="ru-RU" sz="3400" dirty="0">
              <a:solidFill>
                <a:srgbClr val="0A6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281744"/>
            <a:ext cx="7010400" cy="109689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</a:t>
            </a:r>
            <a:r>
              <a:rPr lang="ru-RU" b="1" dirty="0" err="1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b="1" dirty="0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Алабуга</a:t>
            </a:r>
            <a:r>
              <a:rPr lang="ru-RU" b="1" dirty="0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</a:t>
            </a:r>
            <a:r>
              <a:rPr lang="ru-RU" b="1" dirty="0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 </a:t>
            </a:r>
            <a:r>
              <a:rPr lang="ru-RU" b="1" dirty="0" smtClean="0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Адымнар</a:t>
            </a:r>
            <a:r>
              <a:rPr lang="ru-RU" b="1" dirty="0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Алабуга</a:t>
            </a:r>
            <a:r>
              <a:rPr lang="ru-RU" b="1" dirty="0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күптелле</a:t>
            </a:r>
            <a:r>
              <a:rPr lang="ru-RU" b="1" dirty="0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белем</a:t>
            </a:r>
            <a:r>
              <a:rPr lang="ru-RU" b="1" dirty="0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бирү</a:t>
            </a:r>
            <a:r>
              <a:rPr lang="ru-RU" b="1" dirty="0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2437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</a:t>
            </a:r>
            <a:endParaRPr lang="ru-RU" b="1" dirty="0">
              <a:solidFill>
                <a:srgbClr val="2437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636"/>
            <a:ext cx="1443193" cy="15911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t="23731" r="28827" b="32896"/>
          <a:stretch/>
        </p:blipFill>
        <p:spPr>
          <a:xfrm>
            <a:off x="581312" y="2362200"/>
            <a:ext cx="2490439" cy="28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133600"/>
            <a:ext cx="9220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Укып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чыкканнан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буенча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</a:t>
            </a:r>
            <a:r>
              <a:rPr lang="tt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t-RU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t-RU" sz="28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t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t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Денотат граф </a:t>
            </a:r>
            <a:r>
              <a:rPr lang="tt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ысулы</a:t>
            </a:r>
            <a:r>
              <a:rPr lang="tt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tt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латин сүзеннән деното – “билгеләү</a:t>
            </a:r>
            <a:r>
              <a:rPr lang="tt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tt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һәм грекчадан – “язу”. Денотат графикасы – агач схемасы, ул аның аспектларын ачып, төшенчәне билгеле бер эзлеклелектә сурәтләү.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443193" cy="15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900799" y="102054"/>
            <a:ext cx="2895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 ат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087" y="2388054"/>
            <a:ext cx="1371600" cy="123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</a:rPr>
              <a:t>Казан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9707" y="2354409"/>
            <a:ext cx="1600200" cy="123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</a:rPr>
              <a:t>Ай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7335" y="2378529"/>
            <a:ext cx="1623945" cy="1230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</a:rPr>
              <a:t>Агачлар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0243" y="4613991"/>
            <a:ext cx="1789233" cy="1598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b="1" dirty="0" smtClean="0">
                <a:solidFill>
                  <a:schemeClr val="tx1"/>
                </a:solidFill>
              </a:rPr>
              <a:t>Киттем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01999" y="4586777"/>
            <a:ext cx="1855615" cy="166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b="1" dirty="0" smtClean="0">
                <a:solidFill>
                  <a:schemeClr val="tx1"/>
                </a:solidFill>
              </a:rPr>
              <a:t>Ялтырый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75404" y="4701899"/>
            <a:ext cx="2052155" cy="1576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b="1" dirty="0" smtClean="0">
                <a:solidFill>
                  <a:schemeClr val="tx1"/>
                </a:solidFill>
              </a:rPr>
              <a:t>Калтырый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27560" y="2404724"/>
            <a:ext cx="1600200" cy="1230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</a:rPr>
              <a:t>Кыр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051688" y="4591760"/>
            <a:ext cx="1673099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b="1" dirty="0" smtClean="0">
                <a:solidFill>
                  <a:schemeClr val="tx1"/>
                </a:solidFill>
              </a:rPr>
              <a:t>Күрәм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1172" y="2325587"/>
            <a:ext cx="1447800" cy="1245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</a:rPr>
              <a:t>Кич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04067" y="4586777"/>
            <a:ext cx="1773626" cy="1599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b="1" dirty="0" smtClean="0">
                <a:solidFill>
                  <a:schemeClr val="tx1"/>
                </a:solidFill>
              </a:rPr>
              <a:t>Иде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662804" y="1197055"/>
            <a:ext cx="3062096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286251" y="1721784"/>
            <a:ext cx="1438649" cy="739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" idx="4"/>
          </p:cNvCxnSpPr>
          <p:nvPr/>
        </p:nvCxnSpPr>
        <p:spPr>
          <a:xfrm>
            <a:off x="6348599" y="1930854"/>
            <a:ext cx="0" cy="4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5"/>
            <a:endCxn id="9" idx="0"/>
          </p:cNvCxnSpPr>
          <p:nvPr/>
        </p:nvCxnSpPr>
        <p:spPr>
          <a:xfrm>
            <a:off x="7372348" y="1663032"/>
            <a:ext cx="1255312" cy="74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6"/>
            <a:endCxn id="47" idx="0"/>
          </p:cNvCxnSpPr>
          <p:nvPr/>
        </p:nvCxnSpPr>
        <p:spPr>
          <a:xfrm>
            <a:off x="7796399" y="1016454"/>
            <a:ext cx="2989542" cy="1388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3" idx="2"/>
            <a:endCxn id="3" idx="2"/>
          </p:cNvCxnSpPr>
          <p:nvPr/>
        </p:nvCxnSpPr>
        <p:spPr>
          <a:xfrm>
            <a:off x="844887" y="36181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" idx="2"/>
          </p:cNvCxnSpPr>
          <p:nvPr/>
        </p:nvCxnSpPr>
        <p:spPr>
          <a:xfrm>
            <a:off x="844887" y="3618140"/>
            <a:ext cx="0" cy="1075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774592" y="3566805"/>
            <a:ext cx="12266" cy="1019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589115" y="3638364"/>
            <a:ext cx="32173" cy="955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690704" y="3721679"/>
            <a:ext cx="1" cy="822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852559" y="3673665"/>
            <a:ext cx="0" cy="851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4" y="281967"/>
            <a:ext cx="1443193" cy="1591117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9837081" y="2404724"/>
            <a:ext cx="1897719" cy="125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b="1" dirty="0" smtClean="0">
                <a:solidFill>
                  <a:schemeClr val="tx1"/>
                </a:solidFill>
              </a:rPr>
              <a:t>Гомеремдә бер тапкыр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9880069" y="4544417"/>
            <a:ext cx="1726137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b="1" dirty="0" smtClean="0">
                <a:solidFill>
                  <a:schemeClr val="tx1"/>
                </a:solidFill>
              </a:rPr>
              <a:t>Күрәм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65" name="Прямая соединительная линия 64"/>
          <p:cNvCxnSpPr>
            <a:endCxn id="3" idx="0"/>
          </p:cNvCxnSpPr>
          <p:nvPr/>
        </p:nvCxnSpPr>
        <p:spPr>
          <a:xfrm flipH="1">
            <a:off x="844887" y="1197799"/>
            <a:ext cx="4055912" cy="1190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55" idx="0"/>
          </p:cNvCxnSpPr>
          <p:nvPr/>
        </p:nvCxnSpPr>
        <p:spPr>
          <a:xfrm>
            <a:off x="10743137" y="3767556"/>
            <a:ext cx="1" cy="776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9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85800"/>
            <a:ext cx="1150620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270510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0215" indent="270510">
              <a:lnSpc>
                <a:spcPct val="115000"/>
              </a:lnSpc>
              <a:spcAft>
                <a:spcPts val="0"/>
              </a:spcAft>
            </a:pP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indent="270510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Песнәк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белән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Әнисә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Кыш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Көннәр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үтә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салкынаеп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китте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Суык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бабай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стеналарга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китереп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шарт-шарт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Тышка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чыксаң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борынны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чеметә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Кошларның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хәле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авырайды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Аларга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ашарга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табу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кыенлашты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Беркөнне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Әнисәләрнең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тәрәзәсенә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түшле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песнәк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килеп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кунды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Тәрәзә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пыяласын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чукырга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тотынды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Әни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песнәк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нигә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тәрәзәне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чукый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—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Әнисә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Күрәсең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тышта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нинди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салкын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Аның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ашыйсы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килгән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—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әнисе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Алайса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мин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ашатыйм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—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Әнисә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форточканы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ачты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кисәк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туңмай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куйды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Песнәк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шатланды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Канат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кагып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Әнисәгә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рәхмәт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әйтте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Күз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ачып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йомганчы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майны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ашап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бетерде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көннән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песнәк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ияләшеп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китте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саен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вакытта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тәрәзәгә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килеп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куна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торган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Тора-бара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ачык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тәрәзәдән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өйгә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керә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башлады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0215" indent="270510" algn="r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Гасыйм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Лотфи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704603"/>
            <a:ext cx="4919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Песнәк белән Әнисә.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077531" cy="1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9525000" cy="5182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" y="76200"/>
            <a:ext cx="1475274" cy="14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192000" cy="8001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381000"/>
            <a:ext cx="1295400" cy="14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s.adsttc.com/media/images/5228/dca3/e8e4/4e1a/3300/007a/large_jpg/yoy_blow_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4441"/>
            <a:ext cx="1443193" cy="15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65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743200"/>
            <a:ext cx="8596668" cy="38807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698" y="1676400"/>
            <a:ext cx="929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270510" algn="l">
              <a:lnSpc>
                <a:spcPct val="150000"/>
              </a:lnSpc>
              <a:spcAft>
                <a:spcPts val="0"/>
              </a:spcAft>
            </a:pPr>
            <a:r>
              <a:rPr lang="tt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Уку грамоталылыгы – кешенең язма текстларны аңлау һәм куллану, алар турында фикерләү, үз максатларына ирешү, белемнәрен һәм мөмкинлекләрен киңәйтү, социаль тормышта катнашу сәләте.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4377"/>
            <a:ext cx="1443193" cy="15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599"/>
            <a:ext cx="9677400" cy="428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t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Текст </a:t>
            </a:r>
            <a:r>
              <a:rPr lang="tt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өстендә эш вакытында укучыларда универсаль уку гамәлләре формалаша: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адыннан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</a:t>
            </a:r>
            <a:r>
              <a:rPr lang="tt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антиципация)</a:t>
            </a:r>
            <a:r>
              <a:rPr lang="tt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барышында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өстендә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</a:t>
            </a:r>
            <a:r>
              <a:rPr lang="tt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Укып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чыкканнан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буенча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4441"/>
            <a:ext cx="1574025" cy="17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762000"/>
            <a:ext cx="9448800" cy="479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270510">
              <a:lnSpc>
                <a:spcPct val="115000"/>
              </a:lnSpc>
              <a:spcAft>
                <a:spcPts val="0"/>
              </a:spcAft>
            </a:pPr>
            <a:r>
              <a:rPr lang="tt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270510">
              <a:lnSpc>
                <a:spcPct val="115000"/>
              </a:lnSpc>
              <a:spcAft>
                <a:spcPts val="0"/>
              </a:spcAft>
            </a:pPr>
            <a:endParaRPr lang="tt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270510">
              <a:lnSpc>
                <a:spcPct val="115000"/>
              </a:lnSpc>
              <a:spcAft>
                <a:spcPts val="0"/>
              </a:spcAft>
            </a:pPr>
            <a:endParaRPr lang="tt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270510">
              <a:lnSpc>
                <a:spcPct val="115000"/>
              </a:lnSpc>
              <a:spcAft>
                <a:spcPts val="0"/>
              </a:spcAft>
            </a:pPr>
            <a:r>
              <a:rPr lang="tt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Антиципация </a:t>
            </a:r>
            <a:r>
              <a:rPr lang="tt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этабы: </a:t>
            </a:r>
          </a:p>
          <a:p>
            <a:pPr marL="540385" indent="270510">
              <a:lnSpc>
                <a:spcPct val="115000"/>
              </a:lnSpc>
              <a:spcAft>
                <a:spcPts val="0"/>
              </a:spcAft>
            </a:pPr>
            <a:r>
              <a:rPr lang="tt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балаларда мотивация тудыру, тел һәм сөйләм авырлыкларын җиңүдә мәгълүматны рәсемнәр аша өйрәтү (стрип модуль) алымы.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t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tt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182"/>
            <a:ext cx="1524000" cy="16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-152400"/>
            <a:ext cx="9601201" cy="487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270510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tt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tt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 ат   </a:t>
            </a:r>
          </a:p>
          <a:p>
            <a:pPr fontAlgn="base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Җиктереп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Казанга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туп-туры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киттем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Чаптыра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атларны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кучер,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суккалап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тарткалап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Кич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Шатлык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чәчеп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ялтырый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Искән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әкрен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яфрак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агачлар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калтырый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тараф тын.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әллә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җырлый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Нәрсәдәндер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эленгән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тәмам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баскан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йокы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ачсам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төрле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яп-ят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күрәм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аерылу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Гомремдә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тапкыр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күрәм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0215" indent="270510">
              <a:lnSpc>
                <a:spcPct val="115000"/>
              </a:lnSpc>
              <a:spcAft>
                <a:spcPts val="0"/>
              </a:spcAft>
            </a:pPr>
            <a:r>
              <a:rPr lang="tt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Габдулла Тукай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" y="436341"/>
            <a:ext cx="1615722" cy="1718117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2" y="4736405"/>
            <a:ext cx="2775793" cy="200729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398" y="4719703"/>
            <a:ext cx="2698664" cy="20239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14" y="4719704"/>
            <a:ext cx="2698157" cy="20239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93" y="4719703"/>
            <a:ext cx="2706193" cy="20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" y="76200"/>
            <a:ext cx="1555889" cy="15549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514997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 барышында текст өстендә </a:t>
            </a:r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эш: </a:t>
            </a:r>
          </a:p>
          <a:p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төсләр ярдәмендә тексттагы хисләрне билгеләү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47965"/>
            <a:ext cx="9525000" cy="51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71599"/>
            <a:ext cx="10134600" cy="4669763"/>
          </a:xfrm>
        </p:spPr>
        <p:txBody>
          <a:bodyPr>
            <a:noAutofit/>
          </a:bodyPr>
          <a:lstStyle/>
          <a:p>
            <a:pPr fontAlgn="base"/>
            <a:r>
              <a:rPr lang="tt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t-RU" sz="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tt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 </a:t>
            </a:r>
            <a:r>
              <a:rPr lang="tt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   </a:t>
            </a:r>
          </a:p>
          <a:p>
            <a:pPr marL="0" indent="0" fontAlgn="base">
              <a:buNone/>
            </a:pP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Җиктереп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Казанга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туп-туры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киттем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карап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Чаптыра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атларны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кучер,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суккалап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тарткалап</a:t>
            </a:r>
            <a:r>
              <a:rPr lang="ru-RU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Кич </a:t>
            </a: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Шатлык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нурлар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чәчеп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 </a:t>
            </a: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ялтырый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Искән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әкрен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җил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яфрак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агачлар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калтырый</a:t>
            </a:r>
            <a:r>
              <a:rPr lang="ru-RU" sz="3200" dirty="0">
                <a:solidFill>
                  <a:srgbClr val="6109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Һәр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тараф тын.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миңа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тик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әллә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җырлый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укый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Нәрсәдәндер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күз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эленгән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тәмам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баскан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йокы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ачсам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күзем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төрле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яп-ят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күрәм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Аһ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нинди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аерылу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Гомремдә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тапкыр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күрәм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117"/>
            <a:ext cx="1615722" cy="171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1176</TotalTime>
  <Words>184</Words>
  <Application>Microsoft Office PowerPoint</Application>
  <PresentationFormat>Широкоэкранный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Wingdings 3</vt:lpstr>
      <vt:lpstr>Times New Roman</vt:lpstr>
      <vt:lpstr>Trebuchet MS</vt:lpstr>
      <vt:lpstr>Calibri</vt:lpstr>
      <vt:lpstr>Arial</vt:lpstr>
      <vt:lpstr>Грань</vt:lpstr>
      <vt:lpstr>Айдашева Кадрия Әмирҗан кызы,   «Адымнар - Алабуга»  күптелле белем бирү комплексының беренче кваликацион категорияле туган тел һәм әдәбияты укытучысы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105</cp:lastModifiedBy>
  <cp:revision>112</cp:revision>
  <dcterms:created xsi:type="dcterms:W3CDTF">2021-11-04T04:28:20Z</dcterms:created>
  <dcterms:modified xsi:type="dcterms:W3CDTF">2022-12-10T11:54:26Z</dcterms:modified>
</cp:coreProperties>
</file>