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11233150" cy="7956550"/>
  <p:notesSz cx="6797675" cy="9925050"/>
  <p:defaultTextStyle>
    <a:defPPr>
      <a:defRPr lang="ru-RU"/>
    </a:defPPr>
    <a:lvl1pPr marL="0" algn="l" defTabSz="1166277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3138" algn="l" defTabSz="1166277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66277" algn="l" defTabSz="1166277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49415" algn="l" defTabSz="1166277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32553" algn="l" defTabSz="1166277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15692" algn="l" defTabSz="1166277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98829" algn="l" defTabSz="1166277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81967" algn="l" defTabSz="1166277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65106" algn="l" defTabSz="1166277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2804"/>
    <a:srgbClr val="371B03"/>
    <a:srgbClr val="401E02"/>
    <a:srgbClr val="452103"/>
    <a:srgbClr val="D04A0E"/>
    <a:srgbClr val="AB600D"/>
    <a:srgbClr val="AC5208"/>
    <a:srgbClr val="4D2403"/>
    <a:srgbClr val="94190C"/>
    <a:srgbClr val="2E4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70" y="-62"/>
      </p:cViewPr>
      <p:guideLst>
        <p:guide orient="horz" pos="2506"/>
        <p:guide pos="35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2486" y="2471690"/>
            <a:ext cx="9548178" cy="170550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84975" y="4508712"/>
            <a:ext cx="7863205" cy="20333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5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1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7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3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9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1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86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02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66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620337" y="370202"/>
            <a:ext cx="2985755" cy="787551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3067" y="370202"/>
            <a:ext cx="8770049" cy="787551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36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71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341" y="5112823"/>
            <a:ext cx="9548178" cy="1580259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7341" y="3372328"/>
            <a:ext cx="9548178" cy="174049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58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17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76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3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793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52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10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869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82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63068" y="2153058"/>
            <a:ext cx="5877901" cy="609265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28189" y="2153058"/>
            <a:ext cx="5877901" cy="6092654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34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660" y="318631"/>
            <a:ext cx="10109835" cy="132609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1658" y="1781016"/>
            <a:ext cx="4963259" cy="74224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5869" indent="0">
              <a:buNone/>
              <a:defRPr sz="2300" b="1"/>
            </a:lvl2pPr>
            <a:lvl3pPr marL="1071739" indent="0">
              <a:buNone/>
              <a:defRPr sz="2100" b="1"/>
            </a:lvl3pPr>
            <a:lvl4pPr marL="1607608" indent="0">
              <a:buNone/>
              <a:defRPr sz="1900" b="1"/>
            </a:lvl4pPr>
            <a:lvl5pPr marL="2143476" indent="0">
              <a:buNone/>
              <a:defRPr sz="1900" b="1"/>
            </a:lvl5pPr>
            <a:lvl6pPr marL="2679346" indent="0">
              <a:buNone/>
              <a:defRPr sz="1900" b="1"/>
            </a:lvl6pPr>
            <a:lvl7pPr marL="3215214" indent="0">
              <a:buNone/>
              <a:defRPr sz="1900" b="1"/>
            </a:lvl7pPr>
            <a:lvl8pPr marL="3751083" indent="0">
              <a:buNone/>
              <a:defRPr sz="1900" b="1"/>
            </a:lvl8pPr>
            <a:lvl9pPr marL="428695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1658" y="2523258"/>
            <a:ext cx="4963259" cy="4584226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706286" y="1781016"/>
            <a:ext cx="4965209" cy="74224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5869" indent="0">
              <a:buNone/>
              <a:defRPr sz="2300" b="1"/>
            </a:lvl2pPr>
            <a:lvl3pPr marL="1071739" indent="0">
              <a:buNone/>
              <a:defRPr sz="2100" b="1"/>
            </a:lvl3pPr>
            <a:lvl4pPr marL="1607608" indent="0">
              <a:buNone/>
              <a:defRPr sz="1900" b="1"/>
            </a:lvl4pPr>
            <a:lvl5pPr marL="2143476" indent="0">
              <a:buNone/>
              <a:defRPr sz="1900" b="1"/>
            </a:lvl5pPr>
            <a:lvl6pPr marL="2679346" indent="0">
              <a:buNone/>
              <a:defRPr sz="1900" b="1"/>
            </a:lvl6pPr>
            <a:lvl7pPr marL="3215214" indent="0">
              <a:buNone/>
              <a:defRPr sz="1900" b="1"/>
            </a:lvl7pPr>
            <a:lvl8pPr marL="3751083" indent="0">
              <a:buNone/>
              <a:defRPr sz="1900" b="1"/>
            </a:lvl8pPr>
            <a:lvl9pPr marL="428695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706286" y="2523258"/>
            <a:ext cx="4965209" cy="4584226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21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78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63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659" y="316791"/>
            <a:ext cx="3695629" cy="134819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1851" y="316791"/>
            <a:ext cx="6279643" cy="6790695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1659" y="1664982"/>
            <a:ext cx="3695629" cy="5442502"/>
          </a:xfrm>
        </p:spPr>
        <p:txBody>
          <a:bodyPr/>
          <a:lstStyle>
            <a:lvl1pPr marL="0" indent="0">
              <a:buNone/>
              <a:defRPr sz="1600"/>
            </a:lvl1pPr>
            <a:lvl2pPr marL="535869" indent="0">
              <a:buNone/>
              <a:defRPr sz="1400"/>
            </a:lvl2pPr>
            <a:lvl3pPr marL="1071739" indent="0">
              <a:buNone/>
              <a:defRPr sz="1200"/>
            </a:lvl3pPr>
            <a:lvl4pPr marL="1607608" indent="0">
              <a:buNone/>
              <a:defRPr sz="1100"/>
            </a:lvl4pPr>
            <a:lvl5pPr marL="2143476" indent="0">
              <a:buNone/>
              <a:defRPr sz="1100"/>
            </a:lvl5pPr>
            <a:lvl6pPr marL="2679346" indent="0">
              <a:buNone/>
              <a:defRPr sz="1100"/>
            </a:lvl6pPr>
            <a:lvl7pPr marL="3215214" indent="0">
              <a:buNone/>
              <a:defRPr sz="1100"/>
            </a:lvl7pPr>
            <a:lvl8pPr marL="3751083" indent="0">
              <a:buNone/>
              <a:defRPr sz="1100"/>
            </a:lvl8pPr>
            <a:lvl9pPr marL="428695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48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1776" y="5569586"/>
            <a:ext cx="6739890" cy="65752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01776" y="710932"/>
            <a:ext cx="6739890" cy="4773930"/>
          </a:xfrm>
        </p:spPr>
        <p:txBody>
          <a:bodyPr/>
          <a:lstStyle>
            <a:lvl1pPr marL="0" indent="0">
              <a:buNone/>
              <a:defRPr sz="3800"/>
            </a:lvl1pPr>
            <a:lvl2pPr marL="535869" indent="0">
              <a:buNone/>
              <a:defRPr sz="3300"/>
            </a:lvl2pPr>
            <a:lvl3pPr marL="1071739" indent="0">
              <a:buNone/>
              <a:defRPr sz="2800"/>
            </a:lvl3pPr>
            <a:lvl4pPr marL="1607608" indent="0">
              <a:buNone/>
              <a:defRPr sz="2300"/>
            </a:lvl4pPr>
            <a:lvl5pPr marL="2143476" indent="0">
              <a:buNone/>
              <a:defRPr sz="2300"/>
            </a:lvl5pPr>
            <a:lvl6pPr marL="2679346" indent="0">
              <a:buNone/>
              <a:defRPr sz="2300"/>
            </a:lvl6pPr>
            <a:lvl7pPr marL="3215214" indent="0">
              <a:buNone/>
              <a:defRPr sz="2300"/>
            </a:lvl7pPr>
            <a:lvl8pPr marL="3751083" indent="0">
              <a:buNone/>
              <a:defRPr sz="2300"/>
            </a:lvl8pPr>
            <a:lvl9pPr marL="4286952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01776" y="6227107"/>
            <a:ext cx="6739890" cy="933789"/>
          </a:xfrm>
        </p:spPr>
        <p:txBody>
          <a:bodyPr/>
          <a:lstStyle>
            <a:lvl1pPr marL="0" indent="0">
              <a:buNone/>
              <a:defRPr sz="1600"/>
            </a:lvl1pPr>
            <a:lvl2pPr marL="535869" indent="0">
              <a:buNone/>
              <a:defRPr sz="1400"/>
            </a:lvl2pPr>
            <a:lvl3pPr marL="1071739" indent="0">
              <a:buNone/>
              <a:defRPr sz="1200"/>
            </a:lvl3pPr>
            <a:lvl4pPr marL="1607608" indent="0">
              <a:buNone/>
              <a:defRPr sz="1100"/>
            </a:lvl4pPr>
            <a:lvl5pPr marL="2143476" indent="0">
              <a:buNone/>
              <a:defRPr sz="1100"/>
            </a:lvl5pPr>
            <a:lvl6pPr marL="2679346" indent="0">
              <a:buNone/>
              <a:defRPr sz="1100"/>
            </a:lvl6pPr>
            <a:lvl7pPr marL="3215214" indent="0">
              <a:buNone/>
              <a:defRPr sz="1100"/>
            </a:lvl7pPr>
            <a:lvl8pPr marL="3751083" indent="0">
              <a:buNone/>
              <a:defRPr sz="1100"/>
            </a:lvl8pPr>
            <a:lvl9pPr marL="428695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02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660" y="318631"/>
            <a:ext cx="10109835" cy="1326092"/>
          </a:xfrm>
          <a:prstGeom prst="rect">
            <a:avLst/>
          </a:prstGeom>
        </p:spPr>
        <p:txBody>
          <a:bodyPr vert="horz" lIns="107174" tIns="53587" rIns="107174" bIns="5358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1660" y="1856531"/>
            <a:ext cx="10109835" cy="5250955"/>
          </a:xfrm>
          <a:prstGeom prst="rect">
            <a:avLst/>
          </a:prstGeom>
        </p:spPr>
        <p:txBody>
          <a:bodyPr vert="horz" lIns="107174" tIns="53587" rIns="107174" bIns="5358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61658" y="7374546"/>
            <a:ext cx="2621068" cy="423613"/>
          </a:xfrm>
          <a:prstGeom prst="rect">
            <a:avLst/>
          </a:prstGeom>
        </p:spPr>
        <p:txBody>
          <a:bodyPr vert="horz" lIns="107174" tIns="53587" rIns="107174" bIns="5358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F041E-2DCF-40E2-B294-C5E580E73A06}" type="datetimeFigureOut">
              <a:rPr lang="ru-RU" smtClean="0"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837993" y="7374546"/>
            <a:ext cx="3557165" cy="423613"/>
          </a:xfrm>
          <a:prstGeom prst="rect">
            <a:avLst/>
          </a:prstGeom>
        </p:spPr>
        <p:txBody>
          <a:bodyPr vert="horz" lIns="107174" tIns="53587" rIns="107174" bIns="5358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50426" y="7374546"/>
            <a:ext cx="2621068" cy="423613"/>
          </a:xfrm>
          <a:prstGeom prst="rect">
            <a:avLst/>
          </a:prstGeom>
        </p:spPr>
        <p:txBody>
          <a:bodyPr vert="horz" lIns="107174" tIns="53587" rIns="107174" bIns="5358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03B7E-1CCB-4A99-A643-3238D6823E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3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7173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1902" indent="-401902" algn="l" defTabSz="107173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0788" indent="-334917" algn="l" defTabSz="107173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9673" indent="-267934" algn="l" defTabSz="107173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5541" indent="-267934" algn="l" defTabSz="1071739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1410" indent="-267934" algn="l" defTabSz="1071739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47280" indent="-267934" algn="l" defTabSz="107173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3149" indent="-267934" algn="l" defTabSz="107173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9018" indent="-267934" algn="l" defTabSz="107173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4888" indent="-267934" algn="l" defTabSz="107173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717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5869" algn="l" defTabSz="10717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1739" algn="l" defTabSz="10717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7608" algn="l" defTabSz="10717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3476" algn="l" defTabSz="10717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9346" algn="l" defTabSz="10717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5214" algn="l" defTabSz="10717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1083" algn="l" defTabSz="10717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86952" algn="l" defTabSz="10717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r="-8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46124" y="829890"/>
            <a:ext cx="9350971" cy="6244729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2000"/>
            </a:schemeClr>
          </a:solidFill>
          <a:ln w="15875">
            <a:solidFill>
              <a:srgbClr val="AB60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E482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48037" y="881932"/>
            <a:ext cx="8162642" cy="62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452103"/>
                </a:solidFill>
                <a:latin typeface="Times New Roman"/>
                <a:ea typeface="Calibri"/>
                <a:cs typeface="Times New Roman"/>
              </a:rPr>
              <a:t>Муниципальное бюджетное учреждение дополнительного образования</a:t>
            </a:r>
            <a:endParaRPr lang="ru-RU" sz="1600" b="1" dirty="0">
              <a:solidFill>
                <a:srgbClr val="452103"/>
              </a:solidFill>
              <a:ea typeface="Calibri"/>
              <a:cs typeface="Times New Roman"/>
            </a:endParaRPr>
          </a:p>
          <a:p>
            <a:pPr algn="ctr"/>
            <a:r>
              <a:rPr lang="ru-RU" sz="1600" b="1" dirty="0" smtClean="0">
                <a:solidFill>
                  <a:srgbClr val="452103"/>
                </a:solidFill>
                <a:latin typeface="Times New Roman"/>
                <a:ea typeface="Calibri"/>
              </a:rPr>
              <a:t>«Дом детского творчества» МО «ЛМР» РТ</a:t>
            </a:r>
            <a:endParaRPr lang="ru-RU" sz="1600" b="1" dirty="0">
              <a:solidFill>
                <a:srgbClr val="45210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56535" y="5778475"/>
            <a:ext cx="46085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71B03"/>
                </a:solidFill>
                <a:latin typeface="Times New Roman" pitchFamily="18" charset="0"/>
                <a:cs typeface="Times New Roman" pitchFamily="18" charset="0"/>
              </a:rPr>
              <a:t>Автор-составитель:</a:t>
            </a:r>
          </a:p>
          <a:p>
            <a:r>
              <a:rPr lang="ru-RU" sz="1600" b="1" dirty="0" smtClean="0">
                <a:solidFill>
                  <a:srgbClr val="371B03"/>
                </a:solidFill>
                <a:latin typeface="Times New Roman" pitchFamily="18" charset="0"/>
                <a:cs typeface="Times New Roman" pitchFamily="18" charset="0"/>
              </a:rPr>
              <a:t>Федянина Светлана Владимировна</a:t>
            </a:r>
          </a:p>
          <a:p>
            <a:r>
              <a:rPr lang="ru-RU" sz="1600" b="1" dirty="0" smtClean="0">
                <a:solidFill>
                  <a:srgbClr val="371B03"/>
                </a:solidFill>
                <a:latin typeface="Times New Roman" pitchFamily="18" charset="0"/>
                <a:cs typeface="Times New Roman" pitchFamily="18" charset="0"/>
              </a:rPr>
              <a:t>педагог дополнительного образования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48143" y="2756226"/>
            <a:ext cx="8831265" cy="14003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400" b="1" cap="none" spc="0" dirty="0" smtClean="0">
                <a:ln w="3175">
                  <a:solidFill>
                    <a:srgbClr val="94190C"/>
                  </a:solidFill>
                </a:ln>
                <a:solidFill>
                  <a:srgbClr val="D04A0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Дидактическая игра – лото</a:t>
            </a:r>
          </a:p>
          <a:p>
            <a:pPr algn="ctr">
              <a:lnSpc>
                <a:spcPct val="150000"/>
              </a:lnSpc>
            </a:pPr>
            <a:r>
              <a:rPr lang="ru-RU" sz="3400" b="1" dirty="0" smtClean="0">
                <a:ln w="3175">
                  <a:solidFill>
                    <a:srgbClr val="94190C"/>
                  </a:solidFill>
                </a:ln>
                <a:solidFill>
                  <a:srgbClr val="D04A0E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«ЗАНИМАТЕЛЬНАЯ ТОПОГРАФИЯ»</a:t>
            </a:r>
            <a:endParaRPr lang="ru-RU" sz="3400" b="1" cap="none" spc="0" dirty="0">
              <a:ln w="3175">
                <a:solidFill>
                  <a:srgbClr val="94190C"/>
                </a:solidFill>
              </a:ln>
              <a:solidFill>
                <a:srgbClr val="D04A0E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94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r="-8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92040" y="759981"/>
            <a:ext cx="9649072" cy="6386645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2000"/>
            </a:schemeClr>
          </a:solidFill>
          <a:ln w="15875">
            <a:solidFill>
              <a:srgbClr val="AB60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E482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64247" y="687973"/>
            <a:ext cx="5641879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1" u="none" strike="noStrike" kern="0" cap="none" spc="0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D04A0E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endParaRPr kumimoji="0" lang="ru-RU" sz="3000" b="1" i="1" u="none" strike="noStrike" kern="0" cap="none" spc="0" normalizeH="0" baseline="0" noProof="0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rgbClr val="D04A0E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0071" y="1097955"/>
            <a:ext cx="9073008" cy="5931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        Как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известно, человек тесно связан с природой и постоянно испытывает необходимость ориентироваться на местности, то есть определять своё местоположение относительно окружающих предметов и сторон горизонта, находить нужное направление пути. Обладая навыками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ориентировании на местности, мы можем более уверенно чувствовать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себя и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в туристическом походе и в повседневной жизни, умело пользоваться различными путеводителями и схемами автомобильных дорог, легко разбираться в картах-схемах расположения улиц и отдельных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зданий.</a:t>
            </a:r>
          </a:p>
          <a:p>
            <a:pPr algn="just">
              <a:lnSpc>
                <a:spcPct val="15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Навыки чтения карты и ориентирования на местности  являются очень важными составляющими спортивного мастерства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туриста, проблема в том, что в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туристской топографии существует большое количество условных знаков, они являются основой основ в спортивном ориентировании, своеобразным алфавитом, без знания которого невозможно научиться читать карту и ориентироваться на местности. П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еред педагогом стоит сложная задача, т.к. теоретические занятия по топографии довольно скучные и трудно удержать интерес детей. Возникла идея изготовления дидактического пособия модифицированного на основе существующей детской игры – лото. 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74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r="-8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46124" y="829890"/>
            <a:ext cx="9350971" cy="6244729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2000"/>
            </a:schemeClr>
          </a:solidFill>
          <a:ln w="15875">
            <a:solidFill>
              <a:srgbClr val="AB60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E482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1321" y="1169963"/>
            <a:ext cx="8640960" cy="7286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Настольная игра, 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основу которой взята детская настольная игра «Лото</a:t>
            </a: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предназначена для детей, которые имеют определенные познания в области топографии, и уже изучали услов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ные знаки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ранее. Направлена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закрепление 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знаний условных знаков спортивных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карт, развитие внимания, памяти,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навыков восприятия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способствует повышению интереса и познавательной 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активности </a:t>
            </a: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обучающихся. Данная форма дидактического пособия 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характеризуется наглядностью и </a:t>
            </a: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возможностью подбора задания 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разного уровня </a:t>
            </a: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сложности. Принцип игры не отличается от традиционного, в процессе игры обучающиеся легко и быстро, а главное с интересом запоминают топографические условные знаки и соотносят название знака с изображением. В эту игру может играть от 3 до 15 человек (в зависимости от количества карточек и фишек), в возрасте от 9 лет и старше. Средняя продолжительность игры 20 мин.</a:t>
            </a:r>
          </a:p>
          <a:p>
            <a:pPr lvl="0" algn="just">
              <a:lnSpc>
                <a:spcPct val="150000"/>
              </a:lnSpc>
            </a:pP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Дидактическая игра-лото «Занимательная топография» 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используется при изучении и закреплении </a:t>
            </a: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тем: 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«Условные знаки спортивных карт», «Условные знаки топографических карт», «Легенда карты» и т.д.</a:t>
            </a:r>
          </a:p>
          <a:p>
            <a:pPr lvl="0" algn="just"/>
            <a:endParaRPr lang="ru-RU" sz="1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7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7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7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7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23627" y="737915"/>
            <a:ext cx="5641879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b="1" i="1" kern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D04A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 </a:t>
            </a:r>
            <a:endParaRPr kumimoji="0" lang="ru-RU" sz="3000" b="1" i="1" u="none" strike="noStrike" kern="0" cap="none" spc="0" normalizeH="0" baseline="0" noProof="0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rgbClr val="D04A0E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81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r="-8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36055" y="831990"/>
            <a:ext cx="9361039" cy="624263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2000"/>
            </a:schemeClr>
          </a:solidFill>
          <a:ln w="15875">
            <a:solidFill>
              <a:srgbClr val="AB60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E482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12319" y="759981"/>
            <a:ext cx="4901577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000" b="1" i="1" kern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D04A0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 игры - лото </a:t>
            </a:r>
            <a:endParaRPr kumimoji="0" lang="ru-RU" sz="3000" b="1" i="1" u="none" strike="noStrike" kern="0" cap="none" spc="0" normalizeH="0" baseline="0" noProof="0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rgbClr val="D04A0E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2079" y="1169963"/>
            <a:ext cx="914501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700" b="1" u="sng" dirty="0">
                <a:latin typeface="Times New Roman" pitchFamily="18" charset="0"/>
                <a:cs typeface="Times New Roman" pitchFamily="18" charset="0"/>
              </a:rPr>
              <a:t>Цель игры: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закрепление знаний условных знаков спортивных карт.</a:t>
            </a:r>
          </a:p>
          <a:p>
            <a:pPr algn="just">
              <a:lnSpc>
                <a:spcPct val="150000"/>
              </a:lnSpc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внимания, памяти, навыков восприятия,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повышение  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познавательной активности обучающихся </a:t>
            </a:r>
          </a:p>
          <a:p>
            <a:pPr>
              <a:lnSpc>
                <a:spcPct val="150000"/>
              </a:lnSpc>
            </a:pPr>
            <a:r>
              <a:rPr lang="ru-RU" sz="1700" b="1" u="sng" dirty="0" smtClean="0">
                <a:latin typeface="Times New Roman" pitchFamily="18" charset="0"/>
                <a:cs typeface="Times New Roman" pitchFamily="18" charset="0"/>
              </a:rPr>
              <a:t>В игровой комплект входит: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1. Правила игры </a:t>
            </a:r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(Приложение №1)</a:t>
            </a:r>
          </a:p>
          <a:p>
            <a:pPr lvl="0">
              <a:lnSpc>
                <a:spcPct val="15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2. 15 карточек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с изображением условных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знаков </a:t>
            </a:r>
            <a:r>
              <a:rPr lang="ru-RU" sz="1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(Фото №</a:t>
            </a:r>
            <a:r>
              <a:rPr lang="ru-RU" sz="17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3.  90 фишек, на которых указан порядковый номер и название условного знака </a:t>
            </a:r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(Фото №2)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Правила игры необходимо распечатать на бумаге А4 и вложить в комплект.</a:t>
            </a:r>
          </a:p>
          <a:p>
            <a:pPr algn="just">
              <a:lnSpc>
                <a:spcPct val="150000"/>
              </a:lnSpc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Карточки изготавливаются на обычном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картоне.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Всего 15 карточек, в каждой по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8 знаков. Для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дифференциации разного </a:t>
            </a:r>
            <a:r>
              <a:rPr lang="ru-RU" sz="17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уровня </a:t>
            </a:r>
            <a:r>
              <a:rPr lang="ru-R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сложности м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ожно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группировать знаки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типу местных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предметов.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Фишки можно изготовить из картона или использовать пластмассовые от любого детского лото. Для этого необходимо наклеить на них распечатанные и разрезанные на квадраты названия условных знаков.</a:t>
            </a:r>
          </a:p>
        </p:txBody>
      </p:sp>
    </p:spTree>
    <p:extLst>
      <p:ext uri="{BB962C8B-B14F-4D97-AF65-F5344CB8AC3E}">
        <p14:creationId xmlns:p14="http://schemas.microsoft.com/office/powerpoint/2010/main" val="122930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r="-8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46124" y="829890"/>
            <a:ext cx="9350971" cy="6244729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2000"/>
            </a:schemeClr>
          </a:solidFill>
          <a:ln w="15875">
            <a:solidFill>
              <a:srgbClr val="AB60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E482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2427" y="1457995"/>
            <a:ext cx="5641879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1" u="none" strike="noStrike" kern="0" cap="none" spc="0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D04A0E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kumimoji="0" lang="ru-RU" sz="3000" b="1" i="1" u="none" strike="noStrike" kern="0" cap="none" spc="0" normalizeH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D04A0E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игры</a:t>
            </a:r>
            <a:endParaRPr kumimoji="0" lang="ru-RU" sz="3000" b="1" i="1" u="none" strike="noStrike" kern="0" cap="none" spc="0" normalizeH="0" baseline="0" noProof="0" dirty="0">
              <a:ln w="11430">
                <a:solidFill>
                  <a:schemeClr val="accent4">
                    <a:lumMod val="50000"/>
                  </a:schemeClr>
                </a:solidFill>
              </a:ln>
              <a:solidFill>
                <a:srgbClr val="D04A0E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93654" y="2034059"/>
            <a:ext cx="845590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Ведущий раздает участникам карточки с изображением условных знаков. Фишки с названиями условных знаков остаются у ведущего. Ведущий  перемешивает фишки и достает по одной, называя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топографический знак.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Участник на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карточке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которого есть данный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условный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знак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сообщает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номер знака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ведущему. Если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ответ дан правильно, участник  получает фишку и закрывает ею условный знак на своей карточке. Если ответ дан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неправильно, фишка остается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 ведущего. Побеждает тот участник, у которого на карточке раньше всех будут закрыты все изображения условных знаков.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44767" y="115454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Приложение №1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3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r="-8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80071" y="829889"/>
            <a:ext cx="9350971" cy="6244729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2000"/>
            </a:schemeClr>
          </a:solidFill>
          <a:ln w="15875">
            <a:solidFill>
              <a:srgbClr val="AB60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E482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8172" y="3505194"/>
            <a:ext cx="40943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Фото №1.</a:t>
            </a:r>
          </a:p>
          <a:p>
            <a:pPr algn="just"/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Карточки с изображением условных знаков </a:t>
            </a:r>
            <a:endParaRPr lang="ru-RU" sz="13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esktop\Фото лото\164388956364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14271" r="2750" b="5569"/>
          <a:stretch/>
        </p:blipFill>
        <p:spPr bwMode="auto">
          <a:xfrm>
            <a:off x="1463934" y="1241971"/>
            <a:ext cx="3482710" cy="2252172"/>
          </a:xfrm>
          <a:prstGeom prst="roundRect">
            <a:avLst>
              <a:gd name="adj" fmla="val 16667"/>
            </a:avLst>
          </a:prstGeom>
          <a:ln>
            <a:solidFill>
              <a:srgbClr val="542804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38188" y="3505194"/>
            <a:ext cx="421489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Фото </a:t>
            </a:r>
            <a:r>
              <a:rPr lang="ru-RU" sz="13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13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3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Фишки с указанием порядкового номера </a:t>
            </a:r>
            <a:r>
              <a:rPr lang="ru-RU" sz="13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3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названия </a:t>
            </a:r>
          </a:p>
          <a:p>
            <a:pPr algn="just"/>
            <a:r>
              <a:rPr lang="ru-RU" sz="13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условного знака</a:t>
            </a:r>
            <a:endParaRPr lang="ru-RU" sz="13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Admin\Desktop\Фото лото\164388956358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542253" y="653664"/>
            <a:ext cx="2258476" cy="3422482"/>
          </a:xfrm>
          <a:prstGeom prst="roundRect">
            <a:avLst>
              <a:gd name="adj" fmla="val 16667"/>
            </a:avLst>
          </a:prstGeom>
          <a:ln>
            <a:solidFill>
              <a:srgbClr val="401E02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\Desktop\Фото лото\164388956346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316037" y="3782198"/>
            <a:ext cx="2472612" cy="3296816"/>
          </a:xfrm>
          <a:prstGeom prst="roundRect">
            <a:avLst>
              <a:gd name="adj" fmla="val 16667"/>
            </a:avLst>
          </a:prstGeom>
          <a:ln>
            <a:solidFill>
              <a:srgbClr val="371B03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808263" y="6726192"/>
            <a:ext cx="51332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Фото №3. Комплект игры - лото «Занимательная топография»</a:t>
            </a:r>
          </a:p>
          <a:p>
            <a:pPr algn="just"/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3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19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1527</TotalTime>
  <Words>634</Words>
  <Application>Microsoft Office PowerPoint</Application>
  <PresentationFormat>Произвольный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41</cp:revision>
  <cp:lastPrinted>2022-02-03T11:35:13Z</cp:lastPrinted>
  <dcterms:created xsi:type="dcterms:W3CDTF">2022-02-01T05:36:45Z</dcterms:created>
  <dcterms:modified xsi:type="dcterms:W3CDTF">2023-09-21T08:39:42Z</dcterms:modified>
</cp:coreProperties>
</file>