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302" r:id="rId3"/>
    <p:sldId id="260" r:id="rId4"/>
    <p:sldId id="278" r:id="rId5"/>
    <p:sldId id="277" r:id="rId6"/>
    <p:sldId id="308" r:id="rId7"/>
    <p:sldId id="263" r:id="rId8"/>
    <p:sldId id="270" r:id="rId9"/>
    <p:sldId id="279" r:id="rId10"/>
    <p:sldId id="271" r:id="rId11"/>
    <p:sldId id="309" r:id="rId12"/>
    <p:sldId id="264" r:id="rId13"/>
    <p:sldId id="272" r:id="rId14"/>
    <p:sldId id="310" r:id="rId15"/>
    <p:sldId id="265" r:id="rId16"/>
    <p:sldId id="305" r:id="rId17"/>
    <p:sldId id="311" r:id="rId18"/>
    <p:sldId id="266" r:id="rId19"/>
    <p:sldId id="312" r:id="rId20"/>
    <p:sldId id="267" r:id="rId21"/>
    <p:sldId id="280" r:id="rId22"/>
    <p:sldId id="313" r:id="rId23"/>
    <p:sldId id="268" r:id="rId24"/>
    <p:sldId id="295" r:id="rId25"/>
    <p:sldId id="314" r:id="rId26"/>
    <p:sldId id="273" r:id="rId27"/>
    <p:sldId id="274" r:id="rId28"/>
    <p:sldId id="303" r:id="rId29"/>
    <p:sldId id="315" r:id="rId30"/>
    <p:sldId id="316" r:id="rId31"/>
    <p:sldId id="320" r:id="rId32"/>
    <p:sldId id="321" r:id="rId33"/>
    <p:sldId id="318" r:id="rId34"/>
    <p:sldId id="317" r:id="rId35"/>
    <p:sldId id="275" r:id="rId36"/>
    <p:sldId id="258" r:id="rId37"/>
    <p:sldId id="304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BAF8"/>
    <a:srgbClr val="F35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>
        <p:scale>
          <a:sx n="60" d="100"/>
          <a:sy n="60" d="100"/>
        </p:scale>
        <p:origin x="-102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6107-27C6-43AA-A231-4E18C0F6FCE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2F54-402A-42F3-BA47-227A8F81E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07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6107-27C6-43AA-A231-4E18C0F6FCE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2F54-402A-42F3-BA47-227A8F81E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771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6107-27C6-43AA-A231-4E18C0F6FCE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2F54-402A-42F3-BA47-227A8F81E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78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6107-27C6-43AA-A231-4E18C0F6FCE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2F54-402A-42F3-BA47-227A8F81E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478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6107-27C6-43AA-A231-4E18C0F6FCE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2F54-402A-42F3-BA47-227A8F81E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59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6107-27C6-43AA-A231-4E18C0F6FCE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2F54-402A-42F3-BA47-227A8F81E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92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6107-27C6-43AA-A231-4E18C0F6FCE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2F54-402A-42F3-BA47-227A8F81E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78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6107-27C6-43AA-A231-4E18C0F6FCE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2F54-402A-42F3-BA47-227A8F81E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979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6107-27C6-43AA-A231-4E18C0F6FCE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2F54-402A-42F3-BA47-227A8F81E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01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6107-27C6-43AA-A231-4E18C0F6FCE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2F54-402A-42F3-BA47-227A8F81E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39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6107-27C6-43AA-A231-4E18C0F6FCE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2F54-402A-42F3-BA47-227A8F81E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56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16107-27C6-43AA-A231-4E18C0F6FCE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32F54-402A-42F3-BA47-227A8F81E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77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.png"/><Relationship Id="rId7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7.xml"/><Relationship Id="rId5" Type="http://schemas.openxmlformats.org/officeDocument/2006/relationships/slide" Target="slide15.xml"/><Relationship Id="rId10" Type="http://schemas.openxmlformats.org/officeDocument/2006/relationships/slide" Target="slide3.xml"/><Relationship Id="rId4" Type="http://schemas.openxmlformats.org/officeDocument/2006/relationships/slide" Target="slide12.xml"/><Relationship Id="rId9" Type="http://schemas.openxmlformats.org/officeDocument/2006/relationships/slide" Target="slide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.png"/><Relationship Id="rId7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7.xml"/><Relationship Id="rId5" Type="http://schemas.openxmlformats.org/officeDocument/2006/relationships/slide" Target="slide15.xml"/><Relationship Id="rId10" Type="http://schemas.openxmlformats.org/officeDocument/2006/relationships/slide" Target="slide3.xml"/><Relationship Id="rId4" Type="http://schemas.openxmlformats.org/officeDocument/2006/relationships/slide" Target="slide12.xml"/><Relationship Id="rId9" Type="http://schemas.openxmlformats.org/officeDocument/2006/relationships/slide" Target="slide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.png"/><Relationship Id="rId7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7.xml"/><Relationship Id="rId5" Type="http://schemas.openxmlformats.org/officeDocument/2006/relationships/slide" Target="slide15.xml"/><Relationship Id="rId10" Type="http://schemas.openxmlformats.org/officeDocument/2006/relationships/slide" Target="slide3.xml"/><Relationship Id="rId4" Type="http://schemas.openxmlformats.org/officeDocument/2006/relationships/slide" Target="slide12.xml"/><Relationship Id="rId9" Type="http://schemas.openxmlformats.org/officeDocument/2006/relationships/slide" Target="slide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.png"/><Relationship Id="rId7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7.xml"/><Relationship Id="rId5" Type="http://schemas.openxmlformats.org/officeDocument/2006/relationships/slide" Target="slide15.xml"/><Relationship Id="rId10" Type="http://schemas.openxmlformats.org/officeDocument/2006/relationships/slide" Target="slide3.xml"/><Relationship Id="rId4" Type="http://schemas.openxmlformats.org/officeDocument/2006/relationships/slide" Target="slide12.xml"/><Relationship Id="rId9" Type="http://schemas.openxmlformats.org/officeDocument/2006/relationships/slide" Target="slide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.png"/><Relationship Id="rId7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7.xml"/><Relationship Id="rId5" Type="http://schemas.openxmlformats.org/officeDocument/2006/relationships/slide" Target="slide15.xml"/><Relationship Id="rId10" Type="http://schemas.openxmlformats.org/officeDocument/2006/relationships/slide" Target="slide3.xml"/><Relationship Id="rId4" Type="http://schemas.openxmlformats.org/officeDocument/2006/relationships/slide" Target="slide12.xml"/><Relationship Id="rId9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.png"/><Relationship Id="rId7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7.xml"/><Relationship Id="rId5" Type="http://schemas.openxmlformats.org/officeDocument/2006/relationships/slide" Target="slide15.xml"/><Relationship Id="rId10" Type="http://schemas.openxmlformats.org/officeDocument/2006/relationships/slide" Target="slide3.xml"/><Relationship Id="rId4" Type="http://schemas.openxmlformats.org/officeDocument/2006/relationships/slide" Target="slide12.xml"/><Relationship Id="rId9" Type="http://schemas.openxmlformats.org/officeDocument/2006/relationships/slide" Target="slide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.png"/><Relationship Id="rId7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7.xml"/><Relationship Id="rId5" Type="http://schemas.openxmlformats.org/officeDocument/2006/relationships/slide" Target="slide15.xml"/><Relationship Id="rId10" Type="http://schemas.openxmlformats.org/officeDocument/2006/relationships/slide" Target="slide3.xml"/><Relationship Id="rId4" Type="http://schemas.openxmlformats.org/officeDocument/2006/relationships/slide" Target="slide12.xml"/><Relationship Id="rId9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slide" Target="slide1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.png"/><Relationship Id="rId7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7.xml"/><Relationship Id="rId5" Type="http://schemas.openxmlformats.org/officeDocument/2006/relationships/slide" Target="slide15.xml"/><Relationship Id="rId10" Type="http://schemas.openxmlformats.org/officeDocument/2006/relationships/slide" Target="slide3.xml"/><Relationship Id="rId4" Type="http://schemas.openxmlformats.org/officeDocument/2006/relationships/slide" Target="slide12.xml"/><Relationship Id="rId9" Type="http://schemas.openxmlformats.org/officeDocument/2006/relationships/slide" Target="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.png"/><Relationship Id="rId7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7.xml"/><Relationship Id="rId5" Type="http://schemas.openxmlformats.org/officeDocument/2006/relationships/slide" Target="slide15.xml"/><Relationship Id="rId10" Type="http://schemas.openxmlformats.org/officeDocument/2006/relationships/slide" Target="slide3.xml"/><Relationship Id="rId4" Type="http://schemas.openxmlformats.org/officeDocument/2006/relationships/slide" Target="slide12.xml"/><Relationship Id="rId9" Type="http://schemas.openxmlformats.org/officeDocument/2006/relationships/slide" Target="slide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s://proektoria.online/about/o-na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slide" Target="slid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.png"/><Relationship Id="rId7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7.xml"/><Relationship Id="rId5" Type="http://schemas.openxmlformats.org/officeDocument/2006/relationships/slide" Target="slide15.xml"/><Relationship Id="rId10" Type="http://schemas.openxmlformats.org/officeDocument/2006/relationships/slide" Target="slide3.xml"/><Relationship Id="rId4" Type="http://schemas.openxmlformats.org/officeDocument/2006/relationships/slide" Target="slide12.xml"/><Relationship Id="rId9" Type="http://schemas.openxmlformats.org/officeDocument/2006/relationships/slide" Target="slide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8418" r="11268" b="21479"/>
          <a:stretch/>
        </p:blipFill>
        <p:spPr>
          <a:xfrm>
            <a:off x="4513385" y="714258"/>
            <a:ext cx="3178438" cy="2567351"/>
          </a:xfrm>
          <a:prstGeom prst="rect">
            <a:avLst/>
          </a:prstGeom>
        </p:spPr>
      </p:pic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t="75994"/>
          <a:stretch/>
        </p:blipFill>
        <p:spPr>
          <a:xfrm>
            <a:off x="1452640" y="3281609"/>
            <a:ext cx="9299928" cy="185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0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1596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урока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Действия с дробями. Отношения.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823" y="4919729"/>
            <a:ext cx="2052581" cy="169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8418" r="11268" b="21479"/>
          <a:stretch/>
        </p:blipFill>
        <p:spPr>
          <a:xfrm>
            <a:off x="4908366" y="1535592"/>
            <a:ext cx="2162134" cy="1746442"/>
          </a:xfrm>
          <a:prstGeom prst="rect">
            <a:avLst/>
          </a:prstGeom>
        </p:spPr>
      </p:pic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t="75994"/>
          <a:stretch/>
        </p:blipFill>
        <p:spPr>
          <a:xfrm>
            <a:off x="2635486" y="3282034"/>
            <a:ext cx="6707894" cy="1336305"/>
          </a:xfrm>
          <a:prstGeom prst="rect">
            <a:avLst/>
          </a:prstGeom>
        </p:spPr>
      </p:pic>
      <p:sp>
        <p:nvSpPr>
          <p:cNvPr id="12" name="Скругленная прямоугольная выноска 11">
            <a:hlinkClick r:id="rId4" action="ppaction://hlinksldjump"/>
          </p:cNvPr>
          <p:cNvSpPr/>
          <p:nvPr/>
        </p:nvSpPr>
        <p:spPr>
          <a:xfrm>
            <a:off x="9026769" y="1965809"/>
            <a:ext cx="3001109" cy="1033790"/>
          </a:xfrm>
          <a:prstGeom prst="wedgeRoundRectCallout">
            <a:avLst>
              <a:gd name="adj1" fmla="val -87185"/>
              <a:gd name="adj2" fmla="val 87416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ХЛЕБОЗАВОД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ая прямоугольная выноска 12">
            <a:hlinkClick r:id="rId5" action="ppaction://hlinksldjump"/>
          </p:cNvPr>
          <p:cNvSpPr/>
          <p:nvPr/>
        </p:nvSpPr>
        <p:spPr>
          <a:xfrm>
            <a:off x="9120554" y="4008072"/>
            <a:ext cx="2907323" cy="1033790"/>
          </a:xfrm>
          <a:prstGeom prst="wedgeRoundRectCallout">
            <a:avLst>
              <a:gd name="adj1" fmla="val -80934"/>
              <a:gd name="adj2" fmla="val 3947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ШИФРОВКА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ая прямоугольная выноска 13">
            <a:hlinkClick r:id="rId6" action="ppaction://hlinksldjump"/>
          </p:cNvPr>
          <p:cNvSpPr/>
          <p:nvPr/>
        </p:nvSpPr>
        <p:spPr>
          <a:xfrm>
            <a:off x="6729046" y="5240237"/>
            <a:ext cx="2824857" cy="1033790"/>
          </a:xfrm>
          <a:prstGeom prst="wedgeRoundRectCallout">
            <a:avLst>
              <a:gd name="adj1" fmla="val -37184"/>
              <a:gd name="adj2" fmla="val -94470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ПРОГУЛКА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ая прямоугольная выноска 14">
            <a:hlinkClick r:id="rId7" action="ppaction://hlinksldjump"/>
          </p:cNvPr>
          <p:cNvSpPr/>
          <p:nvPr/>
        </p:nvSpPr>
        <p:spPr>
          <a:xfrm>
            <a:off x="630621" y="4737450"/>
            <a:ext cx="2957449" cy="1033790"/>
          </a:xfrm>
          <a:prstGeom prst="wedgeRoundRectCallout">
            <a:avLst>
              <a:gd name="adj1" fmla="val 85038"/>
              <a:gd name="adj2" fmla="val -57934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7. ТРАНСПОРТ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ая прямоугольная выноска 15">
            <a:hlinkClick r:id="rId8" action="ppaction://hlinksldjump"/>
          </p:cNvPr>
          <p:cNvSpPr/>
          <p:nvPr/>
        </p:nvSpPr>
        <p:spPr>
          <a:xfrm>
            <a:off x="4158959" y="5335966"/>
            <a:ext cx="2125014" cy="1033790"/>
          </a:xfrm>
          <a:prstGeom prst="wedgeRoundRectCallout">
            <a:avLst>
              <a:gd name="adj1" fmla="val 32261"/>
              <a:gd name="adj2" fmla="val -108173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РЕМОНТ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ая прямоугольная выноска 16">
            <a:hlinkClick r:id="rId9" action="ppaction://hlinksldjump"/>
          </p:cNvPr>
          <p:cNvSpPr/>
          <p:nvPr/>
        </p:nvSpPr>
        <p:spPr>
          <a:xfrm>
            <a:off x="351909" y="1151082"/>
            <a:ext cx="3236162" cy="1033790"/>
          </a:xfrm>
          <a:prstGeom prst="wedgeRoundRectCallout">
            <a:avLst>
              <a:gd name="adj1" fmla="val 92140"/>
              <a:gd name="adj2" fmla="val 78029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МЫ КОМАНДА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ая прямоугольная выноска 18">
            <a:hlinkClick r:id="rId10" action="ppaction://hlinksldjump"/>
          </p:cNvPr>
          <p:cNvSpPr/>
          <p:nvPr/>
        </p:nvSpPr>
        <p:spPr>
          <a:xfrm>
            <a:off x="3716216" y="343599"/>
            <a:ext cx="3204846" cy="807483"/>
          </a:xfrm>
          <a:prstGeom prst="wedgeRoundRectCallout">
            <a:avLst>
              <a:gd name="adj1" fmla="val 30974"/>
              <a:gd name="adj2" fmla="val 94890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ГРАФИЧЕСКАЯ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ая прямоугольная выноска 19">
            <a:hlinkClick r:id="rId11" action="ppaction://hlinksldjump"/>
          </p:cNvPr>
          <p:cNvSpPr/>
          <p:nvPr/>
        </p:nvSpPr>
        <p:spPr>
          <a:xfrm>
            <a:off x="7331312" y="634187"/>
            <a:ext cx="3720315" cy="1033790"/>
          </a:xfrm>
          <a:prstGeom prst="wedgeRoundRectCallout">
            <a:avLst>
              <a:gd name="adj1" fmla="val -53203"/>
              <a:gd name="adj2" fmla="val 105286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2. ДВОИЧНЫЙ КОД</a:t>
            </a:r>
            <a:endParaRPr lang="ru-RU" sz="2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ая прямоугольная выноска 20">
            <a:hlinkClick r:id="rId7" action="ppaction://hlinksldjump"/>
          </p:cNvPr>
          <p:cNvSpPr/>
          <p:nvPr/>
        </p:nvSpPr>
        <p:spPr>
          <a:xfrm>
            <a:off x="351907" y="2765139"/>
            <a:ext cx="2895789" cy="1033790"/>
          </a:xfrm>
          <a:prstGeom prst="wedgeRoundRectCallout">
            <a:avLst>
              <a:gd name="adj1" fmla="val 86839"/>
              <a:gd name="adj2" fmla="val -3033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8. ДЕЛАЙ САМ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92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164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3.  ХЛЕБОЗАВОД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Задача.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В день на хлебозаводе пекарь использует 10 ц муки и 100 кг масла. Найдите отношение массы муки к массе масла, израсходованного за 2 дня.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838200" y="5061397"/>
            <a:ext cx="4610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890" y="332174"/>
            <a:ext cx="1306272" cy="10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92" y="534283"/>
            <a:ext cx="6029191" cy="523333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688" y="1181971"/>
            <a:ext cx="4198543" cy="60863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Пекарь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– это специалист по выпеканию хлеба и хлебобулочных изделий, работник хлебопекарного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производства</a:t>
            </a:r>
          </a:p>
          <a:p>
            <a:pPr marL="0" indent="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823" y="4919729"/>
            <a:ext cx="2052581" cy="169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8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8418" r="11268" b="21479"/>
          <a:stretch/>
        </p:blipFill>
        <p:spPr>
          <a:xfrm>
            <a:off x="4908366" y="1535592"/>
            <a:ext cx="2162134" cy="1746442"/>
          </a:xfrm>
          <a:prstGeom prst="rect">
            <a:avLst/>
          </a:prstGeom>
        </p:spPr>
      </p:pic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t="75994"/>
          <a:stretch/>
        </p:blipFill>
        <p:spPr>
          <a:xfrm>
            <a:off x="2635486" y="3282034"/>
            <a:ext cx="6707894" cy="1336305"/>
          </a:xfrm>
          <a:prstGeom prst="rect">
            <a:avLst/>
          </a:prstGeom>
        </p:spPr>
      </p:pic>
      <p:sp>
        <p:nvSpPr>
          <p:cNvPr id="12" name="Скругленная прямоугольная выноска 11">
            <a:hlinkClick r:id="rId4" action="ppaction://hlinksldjump"/>
          </p:cNvPr>
          <p:cNvSpPr/>
          <p:nvPr/>
        </p:nvSpPr>
        <p:spPr>
          <a:xfrm>
            <a:off x="9026769" y="1965809"/>
            <a:ext cx="3001109" cy="1033790"/>
          </a:xfrm>
          <a:prstGeom prst="wedgeRoundRectCallout">
            <a:avLst>
              <a:gd name="adj1" fmla="val -87185"/>
              <a:gd name="adj2" fmla="val 87416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ХЛЕБОЗАВОД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ая прямоугольная выноска 12">
            <a:hlinkClick r:id="rId5" action="ppaction://hlinksldjump"/>
          </p:cNvPr>
          <p:cNvSpPr/>
          <p:nvPr/>
        </p:nvSpPr>
        <p:spPr>
          <a:xfrm>
            <a:off x="9120554" y="4008072"/>
            <a:ext cx="2907323" cy="1033790"/>
          </a:xfrm>
          <a:prstGeom prst="wedgeRoundRectCallout">
            <a:avLst>
              <a:gd name="adj1" fmla="val -80934"/>
              <a:gd name="adj2" fmla="val 3947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ШИФРОВКА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ая прямоугольная выноска 13">
            <a:hlinkClick r:id="rId6" action="ppaction://hlinksldjump"/>
          </p:cNvPr>
          <p:cNvSpPr/>
          <p:nvPr/>
        </p:nvSpPr>
        <p:spPr>
          <a:xfrm>
            <a:off x="6729046" y="5240237"/>
            <a:ext cx="2614334" cy="1033790"/>
          </a:xfrm>
          <a:prstGeom prst="wedgeRoundRectCallout">
            <a:avLst>
              <a:gd name="adj1" fmla="val -37184"/>
              <a:gd name="adj2" fmla="val -94470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ПРОГУЛКА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ая прямоугольная выноска 14">
            <a:hlinkClick r:id="rId7" action="ppaction://hlinksldjump"/>
          </p:cNvPr>
          <p:cNvSpPr/>
          <p:nvPr/>
        </p:nvSpPr>
        <p:spPr>
          <a:xfrm>
            <a:off x="630621" y="4737450"/>
            <a:ext cx="2957449" cy="1033790"/>
          </a:xfrm>
          <a:prstGeom prst="wedgeRoundRectCallout">
            <a:avLst>
              <a:gd name="adj1" fmla="val 85038"/>
              <a:gd name="adj2" fmla="val -57934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7. ТРАНСПОРТ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ая прямоугольная выноска 15">
            <a:hlinkClick r:id="rId8" action="ppaction://hlinksldjump"/>
          </p:cNvPr>
          <p:cNvSpPr/>
          <p:nvPr/>
        </p:nvSpPr>
        <p:spPr>
          <a:xfrm>
            <a:off x="4158959" y="5335966"/>
            <a:ext cx="2125014" cy="1033790"/>
          </a:xfrm>
          <a:prstGeom prst="wedgeRoundRectCallout">
            <a:avLst>
              <a:gd name="adj1" fmla="val 32261"/>
              <a:gd name="adj2" fmla="val -108173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РЕМОНТ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ая прямоугольная выноска 16">
            <a:hlinkClick r:id="rId9" action="ppaction://hlinksldjump"/>
          </p:cNvPr>
          <p:cNvSpPr/>
          <p:nvPr/>
        </p:nvSpPr>
        <p:spPr>
          <a:xfrm>
            <a:off x="351909" y="1151082"/>
            <a:ext cx="3236162" cy="1033790"/>
          </a:xfrm>
          <a:prstGeom prst="wedgeRoundRectCallout">
            <a:avLst>
              <a:gd name="adj1" fmla="val 92140"/>
              <a:gd name="adj2" fmla="val 78029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МЫ КОМАНДА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ая прямоугольная выноска 18">
            <a:hlinkClick r:id="rId10" action="ppaction://hlinksldjump"/>
          </p:cNvPr>
          <p:cNvSpPr/>
          <p:nvPr/>
        </p:nvSpPr>
        <p:spPr>
          <a:xfrm>
            <a:off x="3716216" y="343599"/>
            <a:ext cx="3204846" cy="807483"/>
          </a:xfrm>
          <a:prstGeom prst="wedgeRoundRectCallout">
            <a:avLst>
              <a:gd name="adj1" fmla="val 30974"/>
              <a:gd name="adj2" fmla="val 94890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ГРАФИЧЕСКАЯ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ая прямоугольная выноска 19">
            <a:hlinkClick r:id="rId11" action="ppaction://hlinksldjump"/>
          </p:cNvPr>
          <p:cNvSpPr/>
          <p:nvPr/>
        </p:nvSpPr>
        <p:spPr>
          <a:xfrm>
            <a:off x="7331313" y="634187"/>
            <a:ext cx="3688784" cy="1033790"/>
          </a:xfrm>
          <a:prstGeom prst="wedgeRoundRectCallout">
            <a:avLst>
              <a:gd name="adj1" fmla="val -53203"/>
              <a:gd name="adj2" fmla="val 105286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2. ДВОИЧНЫЙ КОД</a:t>
            </a:r>
            <a:endParaRPr lang="ru-RU" sz="2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ая прямоугольная выноска 20">
            <a:hlinkClick r:id="rId7" action="ppaction://hlinksldjump"/>
          </p:cNvPr>
          <p:cNvSpPr/>
          <p:nvPr/>
        </p:nvSpPr>
        <p:spPr>
          <a:xfrm>
            <a:off x="351908" y="2825954"/>
            <a:ext cx="2848492" cy="1033790"/>
          </a:xfrm>
          <a:prstGeom prst="wedgeRoundRectCallout">
            <a:avLst>
              <a:gd name="adj1" fmla="val 86839"/>
              <a:gd name="adj2" fmla="val -3033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8. ДЕЛАЙ САМ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98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7700"/>
            <a:ext cx="10521462" cy="88082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4.  ШИФРОВКА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85801" y="2355602"/>
                <a:ext cx="4217276" cy="355774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4000" dirty="0" smtClean="0">
                    <a:latin typeface="Times New Roman" pitchFamily="18" charset="0"/>
                    <a:cs typeface="Times New Roman" pitchFamily="18" charset="0"/>
                  </a:rPr>
                  <a:t>1)     </a:t>
                </a:r>
                <a:r>
                  <a:rPr lang="ru-RU" sz="4000" dirty="0">
                    <a:latin typeface="Times New Roman" pitchFamily="18" charset="0"/>
                    <a:cs typeface="Times New Roman" pitchFamily="18" charset="0"/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4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4000" dirty="0">
                    <a:latin typeface="Times New Roman" pitchFamily="18" charset="0"/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4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40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4000" dirty="0">
                    <a:latin typeface="Times New Roman" pitchFamily="18" charset="0"/>
                    <a:cs typeface="Times New Roman" pitchFamily="18" charset="0"/>
                  </a:rPr>
                  <a:t>2) </a:t>
                </a:r>
                <a:r>
                  <a:rPr lang="ru-RU" sz="4000" dirty="0" smtClean="0">
                    <a:latin typeface="Times New Roman" pitchFamily="18" charset="0"/>
                    <a:cs typeface="Times New Roman" pitchFamily="18" charset="0"/>
                  </a:rPr>
                  <a:t>   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4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4000" dirty="0">
                    <a:latin typeface="Times New Roman" pitchFamily="18" charset="0"/>
                    <a:cs typeface="Times New Roman" pitchFamily="18" charset="0"/>
                  </a:rPr>
                  <a:t> :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4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4000" dirty="0"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ru-RU" sz="4000" dirty="0" smtClean="0">
                    <a:latin typeface="Times New Roman" pitchFamily="18" charset="0"/>
                    <a:cs typeface="Times New Roman" pitchFamily="18" charset="0"/>
                  </a:rPr>
                  <a:t>                          </a:t>
                </a:r>
              </a:p>
              <a:p>
                <a:pPr marL="0" indent="0">
                  <a:buNone/>
                </a:pPr>
                <a:r>
                  <a:rPr lang="ru-RU" sz="4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4000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ru-RU" sz="4000" dirty="0" smtClean="0">
                    <a:latin typeface="Times New Roman" pitchFamily="18" charset="0"/>
                    <a:cs typeface="Times New Roman" pitchFamily="18" charset="0"/>
                  </a:rPr>
                  <a:t>    7 </a:t>
                </a:r>
                <a:r>
                  <a:rPr lang="ru-RU" sz="40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4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40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endParaRPr lang="ru-RU" sz="4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4000" dirty="0">
                    <a:latin typeface="Times New Roman" pitchFamily="18" charset="0"/>
                    <a:cs typeface="Times New Roman" pitchFamily="18" charset="0"/>
                  </a:rPr>
                  <a:t>4) </a:t>
                </a:r>
                <a:r>
                  <a:rPr lang="ru-RU" sz="4000" dirty="0" smtClean="0">
                    <a:latin typeface="Times New Roman" pitchFamily="18" charset="0"/>
                    <a:cs typeface="Times New Roman" pitchFamily="18" charset="0"/>
                  </a:rPr>
                  <a:t>    2,75 : 5 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40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2355602"/>
                <a:ext cx="4217276" cy="3557744"/>
              </a:xfrm>
              <a:blipFill rotWithShape="1">
                <a:blip r:embed="rId2"/>
                <a:stretch>
                  <a:fillRect l="-5210" t="-1541" b="-15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2"/>
              <p:cNvSpPr txBox="1">
                <a:spLocks/>
              </p:cNvSpPr>
              <p:nvPr/>
            </p:nvSpPr>
            <p:spPr>
              <a:xfrm>
                <a:off x="4243752" y="2198759"/>
                <a:ext cx="7467602" cy="36502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4000" dirty="0" smtClean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:r>
                  <a:rPr lang="ru-RU" sz="4400" dirty="0" smtClean="0">
                    <a:latin typeface="Times New Roman" pitchFamily="18" charset="0"/>
                    <a:cs typeface="Times New Roman" pitchFamily="18" charset="0"/>
                  </a:rPr>
                  <a:t>6   </a:t>
                </a:r>
                <a14:m>
                  <m:oMath xmlns:m="http://schemas.openxmlformats.org/officeDocument/2006/math">
                    <m:r>
                      <a:rPr lang="ru-RU" sz="4400" i="1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ru-RU" sz="4400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ru-RU" sz="4400" dirty="0" smtClean="0">
                    <a:latin typeface="Times New Roman" pitchFamily="18" charset="0"/>
                    <a:cs typeface="Times New Roman" pitchFamily="18" charset="0"/>
                  </a:rPr>
                  <a:t>обслуживанию</a:t>
                </a:r>
              </a:p>
              <a:p>
                <a:pPr marL="0" indent="0">
                  <a:buNone/>
                </a:pPr>
                <a:endParaRPr lang="ru-RU" sz="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4400" dirty="0" smtClean="0">
                    <a:latin typeface="Times New Roman" pitchFamily="18" charset="0"/>
                    <a:cs typeface="Times New Roman" pitchFamily="18" charset="0"/>
                  </a:rPr>
                  <a:t>      2   </a:t>
                </a:r>
                <a14:m>
                  <m:oMath xmlns:m="http://schemas.openxmlformats.org/officeDocument/2006/math">
                    <m:r>
                      <a:rPr lang="ru-RU" sz="4400" i="1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ru-RU" sz="4400" dirty="0">
                    <a:latin typeface="Times New Roman" pitchFamily="18" charset="0"/>
                    <a:cs typeface="Times New Roman" pitchFamily="18" charset="0"/>
                  </a:rPr>
                  <a:t>по </a:t>
                </a:r>
                <a:r>
                  <a:rPr lang="ru-RU" sz="4400" dirty="0" smtClean="0">
                    <a:latin typeface="Times New Roman" pitchFamily="18" charset="0"/>
                    <a:cs typeface="Times New Roman" pitchFamily="18" charset="0"/>
                  </a:rPr>
                  <a:t>ремонту</a:t>
                </a:r>
              </a:p>
              <a:p>
                <a:pPr marL="0" indent="0">
                  <a:buNone/>
                </a:pPr>
                <a:endParaRPr lang="ru-RU" sz="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4400" dirty="0" smtClean="0">
                    <a:latin typeface="Times New Roman" pitchFamily="18" charset="0"/>
                    <a:cs typeface="Times New Roman" pitchFamily="18" charset="0"/>
                  </a:rPr>
                  <a:t>      8   </a:t>
                </a:r>
                <a14:m>
                  <m:oMath xmlns:m="http://schemas.openxmlformats.org/officeDocument/2006/math">
                    <m:r>
                      <a:rPr lang="ru-RU" sz="4400" i="1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ru-RU" sz="4400" dirty="0" smtClean="0">
                    <a:latin typeface="Times New Roman" pitchFamily="18" charset="0"/>
                    <a:cs typeface="Times New Roman" pitchFamily="18" charset="0"/>
                  </a:rPr>
                  <a:t>электрооборудования</a:t>
                </a:r>
              </a:p>
              <a:p>
                <a:pPr marL="0" indent="0">
                  <a:buNone/>
                </a:pPr>
                <a:endParaRPr lang="ru-RU" sz="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4400" dirty="0" smtClean="0"/>
                  <a:t>      0,55</a:t>
                </a:r>
                <a14:m>
                  <m:oMath xmlns:m="http://schemas.openxmlformats.org/officeDocument/2006/math">
                    <m:r>
                      <a:rPr lang="ru-RU" sz="4400" i="1">
                        <a:latin typeface="Cambria Math" panose="02040503050406030204" pitchFamily="18" charset="0"/>
                      </a:rPr>
                      <m:t>→электромонтёр</m:t>
                    </m:r>
                  </m:oMath>
                </a14:m>
                <a:endParaRPr lang="ru-RU" sz="44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752" y="2198759"/>
                <a:ext cx="7467602" cy="3650248"/>
              </a:xfrm>
              <a:prstGeom prst="rect">
                <a:avLst/>
              </a:prstGeom>
              <a:blipFill rotWithShape="1">
                <a:blip r:embed="rId3"/>
                <a:stretch>
                  <a:fillRect t="-5017" r="-2857" b="-21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Объект 2"/>
          <p:cNvSpPr txBox="1">
            <a:spLocks/>
          </p:cNvSpPr>
          <p:nvPr/>
        </p:nvSpPr>
        <p:spPr>
          <a:xfrm>
            <a:off x="580292" y="1206741"/>
            <a:ext cx="11131062" cy="891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Вычислите и расположите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ответы в порядке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возрастания:</a:t>
            </a:r>
          </a:p>
        </p:txBody>
      </p:sp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4782" y="96295"/>
            <a:ext cx="1306272" cy="10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2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823" y="4919729"/>
            <a:ext cx="2052581" cy="16957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5310" y="151299"/>
            <a:ext cx="118766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0,55           2               6                  8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Электромонтёр     по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ремонту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обслуживанию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электрооборудования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889" y="1968144"/>
            <a:ext cx="59188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Электромонтер по ремонту и обслуживанию электрооборудования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— профессия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рабочего в энергетике, который занимается ремонтом электрооборудования.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Я - электромонтёр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152" y="2396359"/>
            <a:ext cx="2294157" cy="420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6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8418" r="11268" b="21479"/>
          <a:stretch/>
        </p:blipFill>
        <p:spPr>
          <a:xfrm>
            <a:off x="4908366" y="1535592"/>
            <a:ext cx="2162134" cy="1746442"/>
          </a:xfrm>
          <a:prstGeom prst="rect">
            <a:avLst/>
          </a:prstGeom>
        </p:spPr>
      </p:pic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t="75994"/>
          <a:stretch/>
        </p:blipFill>
        <p:spPr>
          <a:xfrm>
            <a:off x="2635486" y="3282034"/>
            <a:ext cx="6707894" cy="1336305"/>
          </a:xfrm>
          <a:prstGeom prst="rect">
            <a:avLst/>
          </a:prstGeom>
        </p:spPr>
      </p:pic>
      <p:sp>
        <p:nvSpPr>
          <p:cNvPr id="12" name="Скругленная прямоугольная выноска 11">
            <a:hlinkClick r:id="rId4" action="ppaction://hlinksldjump"/>
          </p:cNvPr>
          <p:cNvSpPr/>
          <p:nvPr/>
        </p:nvSpPr>
        <p:spPr>
          <a:xfrm>
            <a:off x="9026769" y="1965809"/>
            <a:ext cx="3001109" cy="1033790"/>
          </a:xfrm>
          <a:prstGeom prst="wedgeRoundRectCallout">
            <a:avLst>
              <a:gd name="adj1" fmla="val -87185"/>
              <a:gd name="adj2" fmla="val 87416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ХЛЕБОЗАВОД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ая прямоугольная выноска 12">
            <a:hlinkClick r:id="rId5" action="ppaction://hlinksldjump"/>
          </p:cNvPr>
          <p:cNvSpPr/>
          <p:nvPr/>
        </p:nvSpPr>
        <p:spPr>
          <a:xfrm>
            <a:off x="9120554" y="4008072"/>
            <a:ext cx="2907323" cy="1033790"/>
          </a:xfrm>
          <a:prstGeom prst="wedgeRoundRectCallout">
            <a:avLst>
              <a:gd name="adj1" fmla="val -80934"/>
              <a:gd name="adj2" fmla="val 3947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ШИФРОВКА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ая прямоугольная выноска 13">
            <a:hlinkClick r:id="rId6" action="ppaction://hlinksldjump"/>
          </p:cNvPr>
          <p:cNvSpPr/>
          <p:nvPr/>
        </p:nvSpPr>
        <p:spPr>
          <a:xfrm>
            <a:off x="6729046" y="5240237"/>
            <a:ext cx="2614334" cy="1033790"/>
          </a:xfrm>
          <a:prstGeom prst="wedgeRoundRectCallout">
            <a:avLst>
              <a:gd name="adj1" fmla="val -37184"/>
              <a:gd name="adj2" fmla="val -94470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ПРОГУЛКА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ая прямоугольная выноска 14">
            <a:hlinkClick r:id="rId7" action="ppaction://hlinksldjump"/>
          </p:cNvPr>
          <p:cNvSpPr/>
          <p:nvPr/>
        </p:nvSpPr>
        <p:spPr>
          <a:xfrm>
            <a:off x="662153" y="4737450"/>
            <a:ext cx="2925918" cy="1033790"/>
          </a:xfrm>
          <a:prstGeom prst="wedgeRoundRectCallout">
            <a:avLst>
              <a:gd name="adj1" fmla="val 85038"/>
              <a:gd name="adj2" fmla="val -57934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7. ТРАНСПОРТ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ая прямоугольная выноска 15">
            <a:hlinkClick r:id="rId8" action="ppaction://hlinksldjump"/>
          </p:cNvPr>
          <p:cNvSpPr/>
          <p:nvPr/>
        </p:nvSpPr>
        <p:spPr>
          <a:xfrm>
            <a:off x="4158959" y="5335966"/>
            <a:ext cx="2125014" cy="1033790"/>
          </a:xfrm>
          <a:prstGeom prst="wedgeRoundRectCallout">
            <a:avLst>
              <a:gd name="adj1" fmla="val 32261"/>
              <a:gd name="adj2" fmla="val -108173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РЕМОНТ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ая прямоугольная выноска 16">
            <a:hlinkClick r:id="rId9" action="ppaction://hlinksldjump"/>
          </p:cNvPr>
          <p:cNvSpPr/>
          <p:nvPr/>
        </p:nvSpPr>
        <p:spPr>
          <a:xfrm>
            <a:off x="351909" y="1151082"/>
            <a:ext cx="3236162" cy="1033790"/>
          </a:xfrm>
          <a:prstGeom prst="wedgeRoundRectCallout">
            <a:avLst>
              <a:gd name="adj1" fmla="val 92140"/>
              <a:gd name="adj2" fmla="val 78029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МЫ КОМАНДА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ая прямоугольная выноска 18">
            <a:hlinkClick r:id="rId10" action="ppaction://hlinksldjump"/>
          </p:cNvPr>
          <p:cNvSpPr/>
          <p:nvPr/>
        </p:nvSpPr>
        <p:spPr>
          <a:xfrm>
            <a:off x="3716216" y="343599"/>
            <a:ext cx="3204846" cy="807483"/>
          </a:xfrm>
          <a:prstGeom prst="wedgeRoundRectCallout">
            <a:avLst>
              <a:gd name="adj1" fmla="val 30974"/>
              <a:gd name="adj2" fmla="val 94890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ГРАФИЧЕСКАЯ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ая прямоугольная выноска 19">
            <a:hlinkClick r:id="rId11" action="ppaction://hlinksldjump"/>
          </p:cNvPr>
          <p:cNvSpPr/>
          <p:nvPr/>
        </p:nvSpPr>
        <p:spPr>
          <a:xfrm>
            <a:off x="7331313" y="634187"/>
            <a:ext cx="3688784" cy="1033790"/>
          </a:xfrm>
          <a:prstGeom prst="wedgeRoundRectCallout">
            <a:avLst>
              <a:gd name="adj1" fmla="val -53203"/>
              <a:gd name="adj2" fmla="val 105286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2. ДВОИЧНЫЙ КОД</a:t>
            </a:r>
            <a:endParaRPr lang="ru-RU" sz="2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ая прямоугольная выноска 20">
            <a:hlinkClick r:id="rId7" action="ppaction://hlinksldjump"/>
          </p:cNvPr>
          <p:cNvSpPr/>
          <p:nvPr/>
        </p:nvSpPr>
        <p:spPr>
          <a:xfrm>
            <a:off x="320904" y="2765139"/>
            <a:ext cx="2880023" cy="1033790"/>
          </a:xfrm>
          <a:prstGeom prst="wedgeRoundRectCallout">
            <a:avLst>
              <a:gd name="adj1" fmla="val 86839"/>
              <a:gd name="adj2" fmla="val -3033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8. ДЕЛАЙ САМ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8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475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5.   ПРОГУЛКА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90688"/>
            <a:ext cx="6096000" cy="4572000"/>
          </a:xfrm>
          <a:prstGeom prst="rect">
            <a:avLst/>
          </a:prstGeom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32174"/>
            <a:ext cx="1306272" cy="10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8418" r="11268" b="21479"/>
          <a:stretch/>
        </p:blipFill>
        <p:spPr>
          <a:xfrm>
            <a:off x="4908366" y="1535592"/>
            <a:ext cx="2162134" cy="1746442"/>
          </a:xfrm>
          <a:prstGeom prst="rect">
            <a:avLst/>
          </a:prstGeom>
        </p:spPr>
      </p:pic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t="75994"/>
          <a:stretch/>
        </p:blipFill>
        <p:spPr>
          <a:xfrm>
            <a:off x="2635486" y="3282034"/>
            <a:ext cx="6707894" cy="1336305"/>
          </a:xfrm>
          <a:prstGeom prst="rect">
            <a:avLst/>
          </a:prstGeom>
        </p:spPr>
      </p:pic>
      <p:sp>
        <p:nvSpPr>
          <p:cNvPr id="12" name="Скругленная прямоугольная выноска 11">
            <a:hlinkClick r:id="rId4" action="ppaction://hlinksldjump"/>
          </p:cNvPr>
          <p:cNvSpPr/>
          <p:nvPr/>
        </p:nvSpPr>
        <p:spPr>
          <a:xfrm>
            <a:off x="9026769" y="1965809"/>
            <a:ext cx="3001109" cy="1033790"/>
          </a:xfrm>
          <a:prstGeom prst="wedgeRoundRectCallout">
            <a:avLst>
              <a:gd name="adj1" fmla="val -87185"/>
              <a:gd name="adj2" fmla="val 87416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ХЛЕБОЗАВОД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ая прямоугольная выноска 12">
            <a:hlinkClick r:id="rId5" action="ppaction://hlinksldjump"/>
          </p:cNvPr>
          <p:cNvSpPr/>
          <p:nvPr/>
        </p:nvSpPr>
        <p:spPr>
          <a:xfrm>
            <a:off x="9120554" y="4008072"/>
            <a:ext cx="2907323" cy="1033790"/>
          </a:xfrm>
          <a:prstGeom prst="wedgeRoundRectCallout">
            <a:avLst>
              <a:gd name="adj1" fmla="val -80934"/>
              <a:gd name="adj2" fmla="val 3947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ШИФРОВКА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ая прямоугольная выноска 13">
            <a:hlinkClick r:id="rId6" action="ppaction://hlinksldjump"/>
          </p:cNvPr>
          <p:cNvSpPr/>
          <p:nvPr/>
        </p:nvSpPr>
        <p:spPr>
          <a:xfrm>
            <a:off x="6729046" y="5240237"/>
            <a:ext cx="2614334" cy="1033790"/>
          </a:xfrm>
          <a:prstGeom prst="wedgeRoundRectCallout">
            <a:avLst>
              <a:gd name="adj1" fmla="val -37184"/>
              <a:gd name="adj2" fmla="val -94470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ПРОГУЛКА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ая прямоугольная выноска 14">
            <a:hlinkClick r:id="rId7" action="ppaction://hlinksldjump"/>
          </p:cNvPr>
          <p:cNvSpPr/>
          <p:nvPr/>
        </p:nvSpPr>
        <p:spPr>
          <a:xfrm>
            <a:off x="693683" y="4737450"/>
            <a:ext cx="2894387" cy="1033790"/>
          </a:xfrm>
          <a:prstGeom prst="wedgeRoundRectCallout">
            <a:avLst>
              <a:gd name="adj1" fmla="val 85038"/>
              <a:gd name="adj2" fmla="val -57934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7. ТРАНСПОРТ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ая прямоугольная выноска 15">
            <a:hlinkClick r:id="rId8" action="ppaction://hlinksldjump"/>
          </p:cNvPr>
          <p:cNvSpPr/>
          <p:nvPr/>
        </p:nvSpPr>
        <p:spPr>
          <a:xfrm>
            <a:off x="4158959" y="5335966"/>
            <a:ext cx="2125014" cy="1033790"/>
          </a:xfrm>
          <a:prstGeom prst="wedgeRoundRectCallout">
            <a:avLst>
              <a:gd name="adj1" fmla="val 32261"/>
              <a:gd name="adj2" fmla="val -108173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РЕМОНТ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ая прямоугольная выноска 16">
            <a:hlinkClick r:id="rId9" action="ppaction://hlinksldjump"/>
          </p:cNvPr>
          <p:cNvSpPr/>
          <p:nvPr/>
        </p:nvSpPr>
        <p:spPr>
          <a:xfrm>
            <a:off x="351909" y="1151082"/>
            <a:ext cx="3236162" cy="1033790"/>
          </a:xfrm>
          <a:prstGeom prst="wedgeRoundRectCallout">
            <a:avLst>
              <a:gd name="adj1" fmla="val 92140"/>
              <a:gd name="adj2" fmla="val 78029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МЫ КОМАНДА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ая прямоугольная выноска 18">
            <a:hlinkClick r:id="rId10" action="ppaction://hlinksldjump"/>
          </p:cNvPr>
          <p:cNvSpPr/>
          <p:nvPr/>
        </p:nvSpPr>
        <p:spPr>
          <a:xfrm>
            <a:off x="3716216" y="343599"/>
            <a:ext cx="3204846" cy="807483"/>
          </a:xfrm>
          <a:prstGeom prst="wedgeRoundRectCallout">
            <a:avLst>
              <a:gd name="adj1" fmla="val 30974"/>
              <a:gd name="adj2" fmla="val 94890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ГРАФИЧЕСКАЯ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ая прямоугольная выноска 19">
            <a:hlinkClick r:id="rId11" action="ppaction://hlinksldjump"/>
          </p:cNvPr>
          <p:cNvSpPr/>
          <p:nvPr/>
        </p:nvSpPr>
        <p:spPr>
          <a:xfrm>
            <a:off x="7331312" y="634187"/>
            <a:ext cx="3956797" cy="1033790"/>
          </a:xfrm>
          <a:prstGeom prst="wedgeRoundRectCallout">
            <a:avLst>
              <a:gd name="adj1" fmla="val -53203"/>
              <a:gd name="adj2" fmla="val 105286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2. ДВОИЧНЫЙ КОД</a:t>
            </a:r>
            <a:endParaRPr lang="ru-RU" sz="2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ая прямоугольная выноска 20">
            <a:hlinkClick r:id="rId7" action="ppaction://hlinksldjump"/>
          </p:cNvPr>
          <p:cNvSpPr/>
          <p:nvPr/>
        </p:nvSpPr>
        <p:spPr>
          <a:xfrm>
            <a:off x="351908" y="2825954"/>
            <a:ext cx="2848492" cy="1033790"/>
          </a:xfrm>
          <a:prstGeom prst="wedgeRoundRectCallout">
            <a:avLst>
              <a:gd name="adj1" fmla="val 86839"/>
              <a:gd name="adj2" fmla="val -3033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8. ДЕЛАЙ САМ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37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8418" r="11268" b="21479"/>
          <a:stretch/>
        </p:blipFill>
        <p:spPr>
          <a:xfrm>
            <a:off x="4908366" y="1535592"/>
            <a:ext cx="2162134" cy="1746442"/>
          </a:xfrm>
          <a:prstGeom prst="rect">
            <a:avLst/>
          </a:prstGeom>
        </p:spPr>
      </p:pic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t="75994"/>
          <a:stretch/>
        </p:blipFill>
        <p:spPr>
          <a:xfrm>
            <a:off x="2635486" y="3282034"/>
            <a:ext cx="6707894" cy="1336305"/>
          </a:xfrm>
          <a:prstGeom prst="rect">
            <a:avLst/>
          </a:prstGeom>
        </p:spPr>
      </p:pic>
      <p:sp>
        <p:nvSpPr>
          <p:cNvPr id="12" name="Скругленная прямоугольная выноска 11">
            <a:hlinkClick r:id="rId4" action="ppaction://hlinksldjump"/>
          </p:cNvPr>
          <p:cNvSpPr/>
          <p:nvPr/>
        </p:nvSpPr>
        <p:spPr>
          <a:xfrm>
            <a:off x="9026769" y="1965809"/>
            <a:ext cx="3001109" cy="1033790"/>
          </a:xfrm>
          <a:prstGeom prst="wedgeRoundRectCallout">
            <a:avLst>
              <a:gd name="adj1" fmla="val -87185"/>
              <a:gd name="adj2" fmla="val 87416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ХЛЕБОЗАВОД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ая прямоугольная выноска 12">
            <a:hlinkClick r:id="rId5" action="ppaction://hlinksldjump"/>
          </p:cNvPr>
          <p:cNvSpPr/>
          <p:nvPr/>
        </p:nvSpPr>
        <p:spPr>
          <a:xfrm>
            <a:off x="9120554" y="4008072"/>
            <a:ext cx="2907323" cy="1033790"/>
          </a:xfrm>
          <a:prstGeom prst="wedgeRoundRectCallout">
            <a:avLst>
              <a:gd name="adj1" fmla="val -80934"/>
              <a:gd name="adj2" fmla="val 3947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ШИФРОВКА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ая прямоугольная выноска 13">
            <a:hlinkClick r:id="rId6" action="ppaction://hlinksldjump"/>
          </p:cNvPr>
          <p:cNvSpPr/>
          <p:nvPr/>
        </p:nvSpPr>
        <p:spPr>
          <a:xfrm>
            <a:off x="6729046" y="5240237"/>
            <a:ext cx="2614334" cy="1033790"/>
          </a:xfrm>
          <a:prstGeom prst="wedgeRoundRectCallout">
            <a:avLst>
              <a:gd name="adj1" fmla="val -37184"/>
              <a:gd name="adj2" fmla="val -94470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ПРОГУЛКА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ая прямоугольная выноска 14">
            <a:hlinkClick r:id="rId7" action="ppaction://hlinksldjump"/>
          </p:cNvPr>
          <p:cNvSpPr/>
          <p:nvPr/>
        </p:nvSpPr>
        <p:spPr>
          <a:xfrm>
            <a:off x="583325" y="4737450"/>
            <a:ext cx="3004746" cy="1033790"/>
          </a:xfrm>
          <a:prstGeom prst="wedgeRoundRectCallout">
            <a:avLst>
              <a:gd name="adj1" fmla="val 85038"/>
              <a:gd name="adj2" fmla="val -57934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7. ТРАНСПОРТ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ая прямоугольная выноска 15">
            <a:hlinkClick r:id="rId8" action="ppaction://hlinksldjump"/>
          </p:cNvPr>
          <p:cNvSpPr/>
          <p:nvPr/>
        </p:nvSpPr>
        <p:spPr>
          <a:xfrm>
            <a:off x="4158959" y="5335966"/>
            <a:ext cx="2125014" cy="1033790"/>
          </a:xfrm>
          <a:prstGeom prst="wedgeRoundRectCallout">
            <a:avLst>
              <a:gd name="adj1" fmla="val 32261"/>
              <a:gd name="adj2" fmla="val -108173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РЕМОНТ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ая прямоугольная выноска 16">
            <a:hlinkClick r:id="rId9" action="ppaction://hlinksldjump"/>
          </p:cNvPr>
          <p:cNvSpPr/>
          <p:nvPr/>
        </p:nvSpPr>
        <p:spPr>
          <a:xfrm>
            <a:off x="351909" y="1151082"/>
            <a:ext cx="3236162" cy="1033790"/>
          </a:xfrm>
          <a:prstGeom prst="wedgeRoundRectCallout">
            <a:avLst>
              <a:gd name="adj1" fmla="val 92140"/>
              <a:gd name="adj2" fmla="val 78029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МЫ КОМАНДА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ая прямоугольная выноска 18">
            <a:hlinkClick r:id="rId10" action="ppaction://hlinksldjump"/>
          </p:cNvPr>
          <p:cNvSpPr/>
          <p:nvPr/>
        </p:nvSpPr>
        <p:spPr>
          <a:xfrm>
            <a:off x="3716216" y="343599"/>
            <a:ext cx="3204846" cy="807483"/>
          </a:xfrm>
          <a:prstGeom prst="wedgeRoundRectCallout">
            <a:avLst>
              <a:gd name="adj1" fmla="val 30974"/>
              <a:gd name="adj2" fmla="val 94890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ГРАФИЧЕСКАЯ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ая прямоугольная выноска 19">
            <a:hlinkClick r:id="rId11" action="ppaction://hlinksldjump"/>
          </p:cNvPr>
          <p:cNvSpPr/>
          <p:nvPr/>
        </p:nvSpPr>
        <p:spPr>
          <a:xfrm>
            <a:off x="7331313" y="634187"/>
            <a:ext cx="3799142" cy="1033790"/>
          </a:xfrm>
          <a:prstGeom prst="wedgeRoundRectCallout">
            <a:avLst>
              <a:gd name="adj1" fmla="val -53203"/>
              <a:gd name="adj2" fmla="val 105286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2. ДВОИЧНЫЙ КОД</a:t>
            </a:r>
            <a:endParaRPr lang="ru-RU" sz="2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ая прямоугольная выноска 20">
            <a:hlinkClick r:id="rId7" action="ppaction://hlinksldjump"/>
          </p:cNvPr>
          <p:cNvSpPr/>
          <p:nvPr/>
        </p:nvSpPr>
        <p:spPr>
          <a:xfrm>
            <a:off x="351908" y="2825954"/>
            <a:ext cx="2943085" cy="1033790"/>
          </a:xfrm>
          <a:prstGeom prst="wedgeRoundRectCallout">
            <a:avLst>
              <a:gd name="adj1" fmla="val 86839"/>
              <a:gd name="adj2" fmla="val -3033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8. ДЕЛАЙ САМ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40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418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6.  РЕМОНТ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84265" y="1358378"/>
                <a:ext cx="10515600" cy="239191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3600" b="1" u="sng" dirty="0">
                    <a:latin typeface="Times New Roman" pitchFamily="18" charset="0"/>
                    <a:cs typeface="Times New Roman" pitchFamily="18" charset="0"/>
                  </a:rPr>
                  <a:t>Задача 1:</a:t>
                </a:r>
                <a:r>
                  <a:rPr lang="ru-RU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600" dirty="0" smtClean="0">
                    <a:latin typeface="Times New Roman" pitchFamily="18" charset="0"/>
                    <a:cs typeface="Times New Roman" pitchFamily="18" charset="0"/>
                  </a:rPr>
                  <a:t>В </a:t>
                </a:r>
                <a:r>
                  <a:rPr lang="ru-RU" sz="3600" dirty="0">
                    <a:latin typeface="Times New Roman" pitchFamily="18" charset="0"/>
                    <a:cs typeface="Times New Roman" pitchFamily="18" charset="0"/>
                  </a:rPr>
                  <a:t>понедельник бригада штукатуров-маляров выполнила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36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3600" dirty="0">
                    <a:latin typeface="Times New Roman" pitchFamily="18" charset="0"/>
                    <a:cs typeface="Times New Roman" pitchFamily="18" charset="0"/>
                  </a:rPr>
                  <a:t>  объёма всей работы по окрашиванию стен. Во вторник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ru-RU" sz="3600" i="1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ru-RU" sz="3600" dirty="0">
                    <a:latin typeface="Times New Roman" pitchFamily="18" charset="0"/>
                    <a:cs typeface="Times New Roman" pitchFamily="18" charset="0"/>
                  </a:rPr>
                  <a:t> всего объёма.  Но заказчик оплатил работу, выполненную во вторник, так же, как и работу, выполненную в понедельник. Почему так произошло</a:t>
                </a:r>
                <a:r>
                  <a:rPr lang="ru-RU" sz="36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marL="0" indent="0">
                  <a:buNone/>
                </a:pPr>
                <a:endParaRPr lang="ru-RU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4265" y="1358378"/>
                <a:ext cx="10515600" cy="2391915"/>
              </a:xfrm>
              <a:blipFill rotWithShape="1">
                <a:blip r:embed="rId2"/>
                <a:stretch>
                  <a:fillRect l="-1797" t="-6378" b="-545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flipH="1">
                <a:off x="1660233" y="4943175"/>
                <a:ext cx="4610637" cy="115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Ответ: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ru-RU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  <m:r>
                      <a:rPr lang="ru-RU" sz="4800" b="1" i="0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ru-RU" sz="4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ru-RU" sz="4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60233" y="4943175"/>
                <a:ext cx="4610637" cy="1156407"/>
              </a:xfrm>
              <a:prstGeom prst="rect">
                <a:avLst/>
              </a:prstGeom>
              <a:blipFill rotWithShape="1">
                <a:blip r:embed="rId3"/>
                <a:stretch>
                  <a:fillRect l="-5945" b="-1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415" y="132881"/>
            <a:ext cx="1306272" cy="10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823" y="4919729"/>
            <a:ext cx="2052581" cy="16957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910" y="686379"/>
            <a:ext cx="51710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Маля́р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— рабочий, специалист, занимающийся окраской зданий, сооружений, оборудования, инструмента и прочих предметов интерьера.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27" y="1019907"/>
            <a:ext cx="4929686" cy="42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8418" r="11268" b="21479"/>
          <a:stretch/>
        </p:blipFill>
        <p:spPr>
          <a:xfrm>
            <a:off x="4908366" y="1535592"/>
            <a:ext cx="2162134" cy="1746442"/>
          </a:xfrm>
          <a:prstGeom prst="rect">
            <a:avLst/>
          </a:prstGeom>
        </p:spPr>
      </p:pic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t="75994"/>
          <a:stretch/>
        </p:blipFill>
        <p:spPr>
          <a:xfrm>
            <a:off x="2635486" y="3282034"/>
            <a:ext cx="6707894" cy="1336305"/>
          </a:xfrm>
          <a:prstGeom prst="rect">
            <a:avLst/>
          </a:prstGeom>
        </p:spPr>
      </p:pic>
      <p:sp>
        <p:nvSpPr>
          <p:cNvPr id="12" name="Скругленная прямоугольная выноска 11">
            <a:hlinkClick r:id="rId4" action="ppaction://hlinksldjump"/>
          </p:cNvPr>
          <p:cNvSpPr/>
          <p:nvPr/>
        </p:nvSpPr>
        <p:spPr>
          <a:xfrm>
            <a:off x="9026769" y="1965809"/>
            <a:ext cx="3001109" cy="1033790"/>
          </a:xfrm>
          <a:prstGeom prst="wedgeRoundRectCallout">
            <a:avLst>
              <a:gd name="adj1" fmla="val -87185"/>
              <a:gd name="adj2" fmla="val 87416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ХЛЕБОЗАВОД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ая прямоугольная выноска 12">
            <a:hlinkClick r:id="rId5" action="ppaction://hlinksldjump"/>
          </p:cNvPr>
          <p:cNvSpPr/>
          <p:nvPr/>
        </p:nvSpPr>
        <p:spPr>
          <a:xfrm>
            <a:off x="9120554" y="4008072"/>
            <a:ext cx="2907323" cy="1033790"/>
          </a:xfrm>
          <a:prstGeom prst="wedgeRoundRectCallout">
            <a:avLst>
              <a:gd name="adj1" fmla="val -80934"/>
              <a:gd name="adj2" fmla="val 3947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ШИФРОВКА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ая прямоугольная выноска 13">
            <a:hlinkClick r:id="rId6" action="ppaction://hlinksldjump"/>
          </p:cNvPr>
          <p:cNvSpPr/>
          <p:nvPr/>
        </p:nvSpPr>
        <p:spPr>
          <a:xfrm>
            <a:off x="6729046" y="5240237"/>
            <a:ext cx="2614334" cy="1033790"/>
          </a:xfrm>
          <a:prstGeom prst="wedgeRoundRectCallout">
            <a:avLst>
              <a:gd name="adj1" fmla="val -37184"/>
              <a:gd name="adj2" fmla="val -94470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ПРОГУЛКА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ая прямоугольная выноска 14">
            <a:hlinkClick r:id="rId7" action="ppaction://hlinksldjump"/>
          </p:cNvPr>
          <p:cNvSpPr/>
          <p:nvPr/>
        </p:nvSpPr>
        <p:spPr>
          <a:xfrm>
            <a:off x="646387" y="4737450"/>
            <a:ext cx="2941684" cy="1033790"/>
          </a:xfrm>
          <a:prstGeom prst="wedgeRoundRectCallout">
            <a:avLst>
              <a:gd name="adj1" fmla="val 85038"/>
              <a:gd name="adj2" fmla="val -57934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7. ТРАНСПОРТ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ая прямоугольная выноска 15">
            <a:hlinkClick r:id="rId8" action="ppaction://hlinksldjump"/>
          </p:cNvPr>
          <p:cNvSpPr/>
          <p:nvPr/>
        </p:nvSpPr>
        <p:spPr>
          <a:xfrm>
            <a:off x="4158959" y="5335966"/>
            <a:ext cx="2125014" cy="1033790"/>
          </a:xfrm>
          <a:prstGeom prst="wedgeRoundRectCallout">
            <a:avLst>
              <a:gd name="adj1" fmla="val 32261"/>
              <a:gd name="adj2" fmla="val -108173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РЕМОНТ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ая прямоугольная выноска 16">
            <a:hlinkClick r:id="rId9" action="ppaction://hlinksldjump"/>
          </p:cNvPr>
          <p:cNvSpPr/>
          <p:nvPr/>
        </p:nvSpPr>
        <p:spPr>
          <a:xfrm>
            <a:off x="351909" y="1151082"/>
            <a:ext cx="3236162" cy="1033790"/>
          </a:xfrm>
          <a:prstGeom prst="wedgeRoundRectCallout">
            <a:avLst>
              <a:gd name="adj1" fmla="val 92140"/>
              <a:gd name="adj2" fmla="val 78029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МЫ КОМАНДА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ая прямоугольная выноска 18">
            <a:hlinkClick r:id="rId10" action="ppaction://hlinksldjump"/>
          </p:cNvPr>
          <p:cNvSpPr/>
          <p:nvPr/>
        </p:nvSpPr>
        <p:spPr>
          <a:xfrm>
            <a:off x="3716216" y="343599"/>
            <a:ext cx="3204846" cy="807483"/>
          </a:xfrm>
          <a:prstGeom prst="wedgeRoundRectCallout">
            <a:avLst>
              <a:gd name="adj1" fmla="val 30974"/>
              <a:gd name="adj2" fmla="val 94890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ГРАФИЧЕСКАЯ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ая прямоугольная выноска 19">
            <a:hlinkClick r:id="rId11" action="ppaction://hlinksldjump"/>
          </p:cNvPr>
          <p:cNvSpPr/>
          <p:nvPr/>
        </p:nvSpPr>
        <p:spPr>
          <a:xfrm>
            <a:off x="7331313" y="634187"/>
            <a:ext cx="3688784" cy="1033790"/>
          </a:xfrm>
          <a:prstGeom prst="wedgeRoundRectCallout">
            <a:avLst>
              <a:gd name="adj1" fmla="val -53203"/>
              <a:gd name="adj2" fmla="val 105286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2. ДВОИЧНЫЙ КОД</a:t>
            </a:r>
            <a:endParaRPr lang="ru-RU" sz="2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ая прямоугольная выноска 20">
            <a:hlinkClick r:id="rId7" action="ppaction://hlinksldjump"/>
          </p:cNvPr>
          <p:cNvSpPr/>
          <p:nvPr/>
        </p:nvSpPr>
        <p:spPr>
          <a:xfrm>
            <a:off x="351908" y="2825954"/>
            <a:ext cx="2895789" cy="1033790"/>
          </a:xfrm>
          <a:prstGeom prst="wedgeRoundRectCallout">
            <a:avLst>
              <a:gd name="adj1" fmla="val 86839"/>
              <a:gd name="adj2" fmla="val -3033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8. ДЕЛАЙ САМ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50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38" y="118081"/>
            <a:ext cx="10515600" cy="103578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7.   ТРАНСПОРТ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02266" y="1779367"/>
                <a:ext cx="9632324" cy="173785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3600" b="1" u="sng" dirty="0">
                    <a:latin typeface="Times New Roman" pitchFamily="18" charset="0"/>
                    <a:cs typeface="Times New Roman" pitchFamily="18" charset="0"/>
                  </a:rPr>
                  <a:t>Задача 2:</a:t>
                </a:r>
                <a:r>
                  <a:rPr lang="ru-RU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3600" dirty="0" smtClean="0">
                    <a:latin typeface="Times New Roman" pitchFamily="18" charset="0"/>
                    <a:cs typeface="Times New Roman" pitchFamily="18" charset="0"/>
                  </a:rPr>
                  <a:t>Скорость  междугороднего автобуса  </a:t>
                </a:r>
                <a:r>
                  <a:rPr lang="ru-RU" sz="3600" dirty="0">
                    <a:latin typeface="Times New Roman" pitchFamily="18" charset="0"/>
                    <a:cs typeface="Times New Roman" pitchFamily="18" charset="0"/>
                  </a:rPr>
                  <a:t>72 км/ч. Какой путь он проедет </a:t>
                </a:r>
                <a:r>
                  <a:rPr lang="ru-RU" sz="3600" dirty="0" smtClean="0">
                    <a:latin typeface="Times New Roman" pitchFamily="18" charset="0"/>
                    <a:cs typeface="Times New Roman" pitchFamily="18" charset="0"/>
                  </a:rPr>
                  <a:t>за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600" dirty="0" smtClean="0">
                    <a:latin typeface="Times New Roman" pitchFamily="18" charset="0"/>
                    <a:cs typeface="Times New Roman" pitchFamily="18" charset="0"/>
                  </a:rPr>
                  <a:t>ч  ? </a:t>
                </a:r>
              </a:p>
              <a:p>
                <a:pPr marL="0" indent="0">
                  <a:buNone/>
                </a:pPr>
                <a:r>
                  <a:rPr lang="ru-RU" sz="36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</a:t>
                </a:r>
                <a:endParaRPr lang="ru-RU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2266" y="1779367"/>
                <a:ext cx="9632324" cy="1737857"/>
              </a:xfrm>
              <a:blipFill rotWithShape="1">
                <a:blip r:embed="rId2"/>
                <a:stretch>
                  <a:fillRect l="-1962" t="-8772" b="-16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39192" y="4562449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48 км.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756" y="74664"/>
            <a:ext cx="1306272" cy="10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5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3202" y="912088"/>
            <a:ext cx="591714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Води́тель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шофёр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должность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, специальность, профессия,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человек,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управляющий транспортным средством.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>
                        <a14:foregroundMark x1="40217" y1="32400" x2="41848" y2="62600"/>
                        <a14:foregroundMark x1="37065" y1="47000" x2="43152" y2="5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397" y="912088"/>
            <a:ext cx="6623849" cy="4164004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0823" y="4919729"/>
            <a:ext cx="2052581" cy="169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2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8418" r="11268" b="21479"/>
          <a:stretch/>
        </p:blipFill>
        <p:spPr>
          <a:xfrm>
            <a:off x="4908366" y="1535592"/>
            <a:ext cx="2162134" cy="1746442"/>
          </a:xfrm>
          <a:prstGeom prst="rect">
            <a:avLst/>
          </a:prstGeom>
        </p:spPr>
      </p:pic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t="75994"/>
          <a:stretch/>
        </p:blipFill>
        <p:spPr>
          <a:xfrm>
            <a:off x="2635486" y="3282034"/>
            <a:ext cx="6707894" cy="1336305"/>
          </a:xfrm>
          <a:prstGeom prst="rect">
            <a:avLst/>
          </a:prstGeom>
        </p:spPr>
      </p:pic>
      <p:sp>
        <p:nvSpPr>
          <p:cNvPr id="12" name="Скругленная прямоугольная выноска 11">
            <a:hlinkClick r:id="rId4" action="ppaction://hlinksldjump"/>
          </p:cNvPr>
          <p:cNvSpPr/>
          <p:nvPr/>
        </p:nvSpPr>
        <p:spPr>
          <a:xfrm>
            <a:off x="9026769" y="1965809"/>
            <a:ext cx="3001109" cy="1033790"/>
          </a:xfrm>
          <a:prstGeom prst="wedgeRoundRectCallout">
            <a:avLst>
              <a:gd name="adj1" fmla="val -87185"/>
              <a:gd name="adj2" fmla="val 87416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ХЛЕБОЗАВОД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ая прямоугольная выноска 12">
            <a:hlinkClick r:id="rId5" action="ppaction://hlinksldjump"/>
          </p:cNvPr>
          <p:cNvSpPr/>
          <p:nvPr/>
        </p:nvSpPr>
        <p:spPr>
          <a:xfrm>
            <a:off x="9120554" y="4008072"/>
            <a:ext cx="2907323" cy="1033790"/>
          </a:xfrm>
          <a:prstGeom prst="wedgeRoundRectCallout">
            <a:avLst>
              <a:gd name="adj1" fmla="val -80934"/>
              <a:gd name="adj2" fmla="val 3947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ШИФРОВКА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ая прямоугольная выноска 13">
            <a:hlinkClick r:id="rId6" action="ppaction://hlinksldjump"/>
          </p:cNvPr>
          <p:cNvSpPr/>
          <p:nvPr/>
        </p:nvSpPr>
        <p:spPr>
          <a:xfrm>
            <a:off x="6729046" y="5240237"/>
            <a:ext cx="2730264" cy="1033790"/>
          </a:xfrm>
          <a:prstGeom prst="wedgeRoundRectCallout">
            <a:avLst>
              <a:gd name="adj1" fmla="val -37184"/>
              <a:gd name="adj2" fmla="val -94470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ПРОГУЛКА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ая прямоугольная выноска 14">
            <a:hlinkClick r:id="rId7" action="ppaction://hlinksldjump"/>
          </p:cNvPr>
          <p:cNvSpPr/>
          <p:nvPr/>
        </p:nvSpPr>
        <p:spPr>
          <a:xfrm>
            <a:off x="725215" y="4737450"/>
            <a:ext cx="2862856" cy="1033790"/>
          </a:xfrm>
          <a:prstGeom prst="wedgeRoundRectCallout">
            <a:avLst>
              <a:gd name="adj1" fmla="val 85038"/>
              <a:gd name="adj2" fmla="val -57934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7. ТРАНСПОРТ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ая прямоугольная выноска 15">
            <a:hlinkClick r:id="rId8" action="ppaction://hlinksldjump"/>
          </p:cNvPr>
          <p:cNvSpPr/>
          <p:nvPr/>
        </p:nvSpPr>
        <p:spPr>
          <a:xfrm>
            <a:off x="4158959" y="5335966"/>
            <a:ext cx="2125014" cy="1033790"/>
          </a:xfrm>
          <a:prstGeom prst="wedgeRoundRectCallout">
            <a:avLst>
              <a:gd name="adj1" fmla="val 32261"/>
              <a:gd name="adj2" fmla="val -108173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РЕМОНТ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ая прямоугольная выноска 16">
            <a:hlinkClick r:id="rId9" action="ppaction://hlinksldjump"/>
          </p:cNvPr>
          <p:cNvSpPr/>
          <p:nvPr/>
        </p:nvSpPr>
        <p:spPr>
          <a:xfrm>
            <a:off x="351909" y="1151082"/>
            <a:ext cx="3236162" cy="1033790"/>
          </a:xfrm>
          <a:prstGeom prst="wedgeRoundRectCallout">
            <a:avLst>
              <a:gd name="adj1" fmla="val 92140"/>
              <a:gd name="adj2" fmla="val 78029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МЫ КОМАНДА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ая прямоугольная выноска 18">
            <a:hlinkClick r:id="rId10" action="ppaction://hlinksldjump"/>
          </p:cNvPr>
          <p:cNvSpPr/>
          <p:nvPr/>
        </p:nvSpPr>
        <p:spPr>
          <a:xfrm>
            <a:off x="3716216" y="343599"/>
            <a:ext cx="3204846" cy="807483"/>
          </a:xfrm>
          <a:prstGeom prst="wedgeRoundRectCallout">
            <a:avLst>
              <a:gd name="adj1" fmla="val 30974"/>
              <a:gd name="adj2" fmla="val 94890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ГРАФИЧЕСКАЯ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ая прямоугольная выноска 19">
            <a:hlinkClick r:id="rId11" action="ppaction://hlinksldjump"/>
          </p:cNvPr>
          <p:cNvSpPr/>
          <p:nvPr/>
        </p:nvSpPr>
        <p:spPr>
          <a:xfrm>
            <a:off x="7331313" y="634187"/>
            <a:ext cx="3736080" cy="1033790"/>
          </a:xfrm>
          <a:prstGeom prst="wedgeRoundRectCallout">
            <a:avLst>
              <a:gd name="adj1" fmla="val -53203"/>
              <a:gd name="adj2" fmla="val 105286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2. ДВОИЧНЫЙ КОД</a:t>
            </a:r>
            <a:endParaRPr lang="ru-RU" sz="2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ая прямоугольная выноска 20">
            <a:hlinkClick r:id="rId7" action="ppaction://hlinksldjump"/>
          </p:cNvPr>
          <p:cNvSpPr/>
          <p:nvPr/>
        </p:nvSpPr>
        <p:spPr>
          <a:xfrm>
            <a:off x="351908" y="2825954"/>
            <a:ext cx="2816961" cy="1033790"/>
          </a:xfrm>
          <a:prstGeom prst="wedgeRoundRectCallout">
            <a:avLst>
              <a:gd name="adj1" fmla="val 86839"/>
              <a:gd name="adj2" fmla="val -3033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8. ДЕЛАЙ САМ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23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8.   ДЕЛАЙ САМ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797" y="461129"/>
            <a:ext cx="1306272" cy="107920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9022" y1="15756" x2="65217" y2="2871"/>
                        <a14:foregroundMark x1="38478" y1="2521" x2="85217" y2="13585"/>
                        <a14:foregroundMark x1="43478" y1="21499" x2="86848" y2="15056"/>
                        <a14:foregroundMark x1="65217" y1="30112" x2="90761" y2="14356"/>
                        <a14:foregroundMark x1="75217" y1="39776" x2="90761" y2="18277"/>
                        <a14:foregroundMark x1="59674" y1="34734" x2="60217" y2="36905"/>
                        <a14:foregroundMark x1="40217" y1="28291" x2="45761" y2="31933"/>
                        <a14:foregroundMark x1="9022" y1="67717" x2="19565" y2="94958"/>
                        <a14:foregroundMark x1="6196" y1="70588" x2="8478" y2="87115"/>
                        <a14:foregroundMark x1="11848" y1="69538" x2="79130" y2="68487"/>
                        <a14:foregroundMark x1="64130" y1="58053" x2="76304" y2="69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311" y="1813032"/>
            <a:ext cx="2833819" cy="439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46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669" y="365125"/>
            <a:ext cx="10515600" cy="85407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ВЗАИМОПРОВЕРКА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2127389"/>
            <a:ext cx="5181600" cy="2365781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Вариант 1</a:t>
            </a:r>
          </a:p>
          <a:p>
            <a:pPr marL="0" indent="0"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56 литров.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143157"/>
            <a:ext cx="5181600" cy="2882080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Вариант 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0" lvl="0" indent="0" algn="ctr">
              <a:buNone/>
            </a:pPr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20 минут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669" y="5025237"/>
            <a:ext cx="2052581" cy="169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6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>
                        <a14:foregroundMark x1="39022" y1="24625" x2="43696" y2="33625"/>
                        <a14:foregroundMark x1="41630" y1="59875" x2="41739" y2="66625"/>
                        <a14:foregroundMark x1="48261" y1="68500" x2="49565" y2="6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682" y="4148374"/>
            <a:ext cx="2715564" cy="2361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58" y="4240833"/>
            <a:ext cx="3231188" cy="2480189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990599" y="567962"/>
            <a:ext cx="5181600" cy="267362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Тракторист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человек, который управляет тракторами разного типа и занимается их ремонтом. 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6172199" y="567962"/>
            <a:ext cx="5494283" cy="30980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Плотник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— рабочий, занимающийся грубой обработкой лесного материала, постройкой деревянных зданий.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6669" y="5025237"/>
            <a:ext cx="2052581" cy="169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7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8418" r="11268" b="21479"/>
          <a:stretch/>
        </p:blipFill>
        <p:spPr>
          <a:xfrm>
            <a:off x="4908366" y="1535592"/>
            <a:ext cx="2162134" cy="1746442"/>
          </a:xfrm>
          <a:prstGeom prst="rect">
            <a:avLst/>
          </a:prstGeom>
        </p:spPr>
      </p:pic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t="75994"/>
          <a:stretch/>
        </p:blipFill>
        <p:spPr>
          <a:xfrm>
            <a:off x="2635486" y="3282034"/>
            <a:ext cx="6707894" cy="1336305"/>
          </a:xfrm>
          <a:prstGeom prst="rect">
            <a:avLst/>
          </a:prstGeom>
        </p:spPr>
      </p:pic>
      <p:sp>
        <p:nvSpPr>
          <p:cNvPr id="12" name="Скругленная прямоугольная выноска 11">
            <a:hlinkClick r:id="rId4" action="ppaction://hlinksldjump"/>
          </p:cNvPr>
          <p:cNvSpPr/>
          <p:nvPr/>
        </p:nvSpPr>
        <p:spPr>
          <a:xfrm>
            <a:off x="9026769" y="1965809"/>
            <a:ext cx="3001109" cy="1033790"/>
          </a:xfrm>
          <a:prstGeom prst="wedgeRoundRectCallout">
            <a:avLst>
              <a:gd name="adj1" fmla="val -87185"/>
              <a:gd name="adj2" fmla="val 87416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ХЛЕБОЗАВОД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ая прямоугольная выноска 12">
            <a:hlinkClick r:id="rId5" action="ppaction://hlinksldjump"/>
          </p:cNvPr>
          <p:cNvSpPr/>
          <p:nvPr/>
        </p:nvSpPr>
        <p:spPr>
          <a:xfrm>
            <a:off x="9120554" y="4008072"/>
            <a:ext cx="2907323" cy="1033790"/>
          </a:xfrm>
          <a:prstGeom prst="wedgeRoundRectCallout">
            <a:avLst>
              <a:gd name="adj1" fmla="val -80934"/>
              <a:gd name="adj2" fmla="val 3947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ШИФРОВКА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ая прямоугольная выноска 13">
            <a:hlinkClick r:id="rId6" action="ppaction://hlinksldjump"/>
          </p:cNvPr>
          <p:cNvSpPr/>
          <p:nvPr/>
        </p:nvSpPr>
        <p:spPr>
          <a:xfrm>
            <a:off x="6729046" y="5240237"/>
            <a:ext cx="2730264" cy="1033790"/>
          </a:xfrm>
          <a:prstGeom prst="wedgeRoundRectCallout">
            <a:avLst>
              <a:gd name="adj1" fmla="val -37184"/>
              <a:gd name="adj2" fmla="val -94470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ПРОГУЛКА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ая прямоугольная выноска 14">
            <a:hlinkClick r:id="rId7" action="ppaction://hlinksldjump"/>
          </p:cNvPr>
          <p:cNvSpPr/>
          <p:nvPr/>
        </p:nvSpPr>
        <p:spPr>
          <a:xfrm>
            <a:off x="536029" y="4737450"/>
            <a:ext cx="3052042" cy="1033790"/>
          </a:xfrm>
          <a:prstGeom prst="wedgeRoundRectCallout">
            <a:avLst>
              <a:gd name="adj1" fmla="val 85038"/>
              <a:gd name="adj2" fmla="val -57934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7. ТРАНСПОРТ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ая прямоугольная выноска 15">
            <a:hlinkClick r:id="rId8" action="ppaction://hlinksldjump"/>
          </p:cNvPr>
          <p:cNvSpPr/>
          <p:nvPr/>
        </p:nvSpPr>
        <p:spPr>
          <a:xfrm>
            <a:off x="4158959" y="5335966"/>
            <a:ext cx="2125014" cy="1033790"/>
          </a:xfrm>
          <a:prstGeom prst="wedgeRoundRectCallout">
            <a:avLst>
              <a:gd name="adj1" fmla="val 32261"/>
              <a:gd name="adj2" fmla="val -108173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РЕМОНТ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ая прямоугольная выноска 16">
            <a:hlinkClick r:id="rId9" action="ppaction://hlinksldjump"/>
          </p:cNvPr>
          <p:cNvSpPr/>
          <p:nvPr/>
        </p:nvSpPr>
        <p:spPr>
          <a:xfrm>
            <a:off x="351909" y="1151082"/>
            <a:ext cx="3236162" cy="1033790"/>
          </a:xfrm>
          <a:prstGeom prst="wedgeRoundRectCallout">
            <a:avLst>
              <a:gd name="adj1" fmla="val 92140"/>
              <a:gd name="adj2" fmla="val 78029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МЫ КОМАНДА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ая прямоугольная выноска 18">
            <a:hlinkClick r:id="rId10" action="ppaction://hlinksldjump"/>
          </p:cNvPr>
          <p:cNvSpPr/>
          <p:nvPr/>
        </p:nvSpPr>
        <p:spPr>
          <a:xfrm>
            <a:off x="3716216" y="343599"/>
            <a:ext cx="3204846" cy="807483"/>
          </a:xfrm>
          <a:prstGeom prst="wedgeRoundRectCallout">
            <a:avLst>
              <a:gd name="adj1" fmla="val 30974"/>
              <a:gd name="adj2" fmla="val 94890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ГРАФИЧЕСКАЯ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ая прямоугольная выноска 19">
            <a:hlinkClick r:id="rId11" action="ppaction://hlinksldjump"/>
          </p:cNvPr>
          <p:cNvSpPr/>
          <p:nvPr/>
        </p:nvSpPr>
        <p:spPr>
          <a:xfrm>
            <a:off x="7331313" y="634187"/>
            <a:ext cx="3609956" cy="1033790"/>
          </a:xfrm>
          <a:prstGeom prst="wedgeRoundRectCallout">
            <a:avLst>
              <a:gd name="adj1" fmla="val -53203"/>
              <a:gd name="adj2" fmla="val 105286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2. ДВОИЧНЫЙ КОД</a:t>
            </a:r>
            <a:endParaRPr lang="ru-RU" sz="2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ая прямоугольная выноска 20">
            <a:hlinkClick r:id="rId7" action="ppaction://hlinksldjump"/>
          </p:cNvPr>
          <p:cNvSpPr/>
          <p:nvPr/>
        </p:nvSpPr>
        <p:spPr>
          <a:xfrm>
            <a:off x="351908" y="2825954"/>
            <a:ext cx="2832726" cy="1033790"/>
          </a:xfrm>
          <a:prstGeom prst="wedgeRoundRectCallout">
            <a:avLst>
              <a:gd name="adj1" fmla="val 86839"/>
              <a:gd name="adj2" fmla="val -3033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8. ДЕЛАЙ САМ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65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346" y="1602098"/>
            <a:ext cx="5497792" cy="4542122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50442" y="268740"/>
            <a:ext cx="10868744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1.  ГРАФИЧЕСКАЯ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662" y="280775"/>
            <a:ext cx="1306272" cy="10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9.   МЫ   КОМАНДА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797" y="461129"/>
            <a:ext cx="1306272" cy="1079205"/>
          </a:xfrm>
          <a:prstGeom prst="rect">
            <a:avLst/>
          </a:prstGeom>
        </p:spPr>
      </p:pic>
      <p:pic>
        <p:nvPicPr>
          <p:cNvPr id="9" name="Picture 2" descr="Конвейер сайтов и создание элитных сайтов - сочетаемо ли?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687" r="-427"/>
          <a:stretch/>
        </p:blipFill>
        <p:spPr bwMode="auto">
          <a:xfrm>
            <a:off x="3216514" y="2033752"/>
            <a:ext cx="6298325" cy="418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0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Объект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76395975"/>
                  </p:ext>
                </p:extLst>
              </p:nvPr>
            </p:nvGraphicFramePr>
            <p:xfrm>
              <a:off x="2473655" y="63062"/>
              <a:ext cx="5771711" cy="593706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27078"/>
                    <a:gridCol w="1580310"/>
                    <a:gridCol w="1464323"/>
                  </a:tblGrid>
                  <a:tr h="779801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32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32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ru-RU" sz="32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𝟏𝟓</m:t>
                                  </m:r>
                                </m:den>
                              </m:f>
                              <m:r>
                                <a:rPr lang="ru-RU" sz="32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 </m:t>
                              </m:r>
                            </m:oMath>
                          </a14:m>
                          <a:r>
                            <a:rPr lang="ru-RU" sz="3200" b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32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32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ru-RU" sz="32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𝟏𝟓</m:t>
                                  </m:r>
                                </m:den>
                              </m:f>
                              <m:r>
                                <a:rPr lang="ru-RU" sz="32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 </m:t>
                              </m:r>
                            </m:oMath>
                          </a14:m>
                          <a:r>
                            <a:rPr lang="ru-RU" sz="3200" b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=</a:t>
                          </a:r>
                          <a:endParaRPr lang="ru-RU" sz="32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1456" marR="41456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3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3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𝟕</m:t>
                                    </m:r>
                                  </m:num>
                                  <m:den>
                                    <m:r>
                                      <a:rPr lang="ru-RU" sz="3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𝟏𝟓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2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К</a:t>
                          </a:r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9501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15,75 – 6,75 =</a:t>
                          </a:r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9</a:t>
                          </a:r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Й</a:t>
                          </a:r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5164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32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32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𝟐𝟕</m:t>
                                  </m:r>
                                </m:num>
                                <m:den>
                                  <m:r>
                                    <a:rPr lang="ru-RU" sz="32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𝟒𝟑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3200" b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32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32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𝟏𝟕</m:t>
                                  </m:r>
                                </m:num>
                                <m:den>
                                  <m:r>
                                    <a:rPr lang="ru-RU" sz="32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𝟒𝟑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3200" b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=</a:t>
                          </a:r>
                          <a:endParaRPr lang="ru-RU" sz="32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3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3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𝟏𝟎</m:t>
                                    </m:r>
                                  </m:num>
                                  <m:den>
                                    <m:r>
                                      <a:rPr lang="ru-RU" sz="3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𝟒𝟑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2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Р</a:t>
                          </a:r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36132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 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32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32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ru-RU" sz="32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3200" b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=</a:t>
                          </a:r>
                          <a:endParaRPr lang="ru-RU" sz="32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</a:t>
                          </a:r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Е</a:t>
                          </a:r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37902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4</a:t>
                          </a:r>
                          <a14:m>
                            <m:oMath xmlns:m="http://schemas.openxmlformats.org/officeDocument/2006/math">
                              <m:r>
                                <a:rPr lang="ru-RU" sz="32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ru-RU" sz="32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32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ru-RU" sz="32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𝟖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3200" b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– 3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32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32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ru-RU" sz="32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𝟖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3200" b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=</a:t>
                          </a:r>
                          <a:endParaRPr lang="ru-RU" sz="32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</a:t>
                          </a:r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Н</a:t>
                          </a:r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38788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32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32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ru-RU" sz="32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3200" b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ru-RU" sz="3200" b="1">
                              <a:effectLst/>
                              <a:latin typeface="Times New Roman"/>
                              <a:ea typeface="Times New Roman"/>
                              <a:cs typeface="Times New Roman"/>
                              <a:sym typeface="Wingdings"/>
                            </a:rPr>
                            <a:t></a:t>
                          </a:r>
                          <a:r>
                            <a:rPr lang="ru-RU" sz="3200" b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21 =</a:t>
                          </a:r>
                          <a:endParaRPr lang="ru-RU" sz="32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7</a:t>
                          </a:r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В</a:t>
                          </a:r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9501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12 – 2,8 =</a:t>
                          </a:r>
                          <a:endParaRPr lang="ru-RU" sz="32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9,2</a:t>
                          </a:r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О</a:t>
                          </a:r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9501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1,65 + 0,35 =</a:t>
                          </a:r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</a:t>
                          </a:r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Е</a:t>
                          </a:r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Объект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76395975"/>
                  </p:ext>
                </p:extLst>
              </p:nvPr>
            </p:nvGraphicFramePr>
            <p:xfrm>
              <a:off x="2473655" y="63062"/>
              <a:ext cx="5771711" cy="580218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27078"/>
                    <a:gridCol w="1580310"/>
                    <a:gridCol w="1464323"/>
                  </a:tblGrid>
                  <a:tr h="91306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1456" marR="41456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24" t="-14000" r="-111857" b="-56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72308" t="-14000" r="-92308" b="-56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К</a:t>
                          </a:r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5874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15,75 – 6,75 =</a:t>
                          </a:r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9</a:t>
                          </a:r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Й</a:t>
                          </a:r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1624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24" t="-168874" r="-111857" b="-4019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72308" t="-168874" r="-92308" b="-4019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Р</a:t>
                          </a:r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0746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24" t="-307576" r="-111857" b="-3598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</a:t>
                          </a:r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Е</a:t>
                          </a:r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0765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24" t="-404511" r="-111857" b="-2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</a:t>
                          </a:r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Н</a:t>
                          </a:r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1013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24" t="-504511" r="-111857" b="-1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7</a:t>
                          </a:r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В</a:t>
                          </a:r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5874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12 – 2,8 =</a:t>
                          </a:r>
                          <a:endParaRPr lang="ru-RU" sz="32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9,2</a:t>
                          </a:r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О</a:t>
                          </a:r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5874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1,65 + 0,35 =</a:t>
                          </a:r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</a:t>
                          </a:r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Е</a:t>
                          </a:r>
                        </a:p>
                      </a:txBody>
                      <a:tcPr marL="41456" marR="4145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Таблица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0633834"/>
                  </p:ext>
                </p:extLst>
              </p:nvPr>
            </p:nvGraphicFramePr>
            <p:xfrm>
              <a:off x="425668" y="5896303"/>
              <a:ext cx="11130455" cy="83557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957445"/>
                    <a:gridCol w="1215841"/>
                    <a:gridCol w="943932"/>
                    <a:gridCol w="1293575"/>
                    <a:gridCol w="928643"/>
                    <a:gridCol w="1081547"/>
                    <a:gridCol w="1081547"/>
                    <a:gridCol w="1236491"/>
                    <a:gridCol w="1391434"/>
                  </a:tblGrid>
                  <a:tr h="835572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26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Ответы</a:t>
                          </a:r>
                          <a:endParaRPr lang="ru-RU" sz="14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6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6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𝟕</m:t>
                                    </m:r>
                                  </m:num>
                                  <m:den>
                                    <m:r>
                                      <a:rPr lang="ru-RU" sz="26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𝟏𝟓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26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9,2</a:t>
                          </a:r>
                          <a:endParaRPr lang="ru-RU" sz="14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26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 </a:t>
                          </a:r>
                          <a:endParaRPr lang="ru-RU" sz="14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26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7</a:t>
                          </a:r>
                          <a:endParaRPr lang="ru-RU" sz="14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26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</a:t>
                          </a:r>
                          <a:endParaRPr lang="ru-RU" sz="14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26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9</a:t>
                          </a:r>
                          <a:endParaRPr lang="ru-RU" sz="14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26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</a:t>
                          </a:r>
                          <a:endParaRPr lang="ru-RU" sz="14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6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6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𝟏𝟎</m:t>
                                    </m:r>
                                  </m:num>
                                  <m:den>
                                    <m:r>
                                      <a:rPr lang="ru-RU" sz="26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𝟒𝟑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Таблица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0633834"/>
                  </p:ext>
                </p:extLst>
              </p:nvPr>
            </p:nvGraphicFramePr>
            <p:xfrm>
              <a:off x="425668" y="5896303"/>
              <a:ext cx="11130455" cy="83557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957445"/>
                    <a:gridCol w="1215841"/>
                    <a:gridCol w="943932"/>
                    <a:gridCol w="1293575"/>
                    <a:gridCol w="928643"/>
                    <a:gridCol w="1081547"/>
                    <a:gridCol w="1081547"/>
                    <a:gridCol w="1236491"/>
                    <a:gridCol w="1391434"/>
                  </a:tblGrid>
                  <a:tr h="835572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26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Ответы</a:t>
                          </a:r>
                          <a:endParaRPr lang="ru-RU" sz="14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61000" r="-652500" b="-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26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9,2</a:t>
                          </a:r>
                          <a:endParaRPr lang="ru-RU" sz="14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26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 </a:t>
                          </a:r>
                          <a:endParaRPr lang="ru-RU" sz="14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26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7</a:t>
                          </a:r>
                          <a:endParaRPr lang="ru-RU" sz="14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26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</a:t>
                          </a:r>
                          <a:endParaRPr lang="ru-RU" sz="14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26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9</a:t>
                          </a:r>
                          <a:endParaRPr lang="ru-RU" sz="14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26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</a:t>
                          </a:r>
                          <a:endParaRPr lang="ru-RU" sz="14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01316" b="-73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735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20188714"/>
                  </p:ext>
                </p:extLst>
              </p:nvPr>
            </p:nvGraphicFramePr>
            <p:xfrm>
              <a:off x="173423" y="2001044"/>
              <a:ext cx="11871431" cy="21717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310358"/>
                    <a:gridCol w="1074180"/>
                    <a:gridCol w="1006772"/>
                    <a:gridCol w="1379691"/>
                    <a:gridCol w="990463"/>
                    <a:gridCol w="1153547"/>
                    <a:gridCol w="1153547"/>
                    <a:gridCol w="1318807"/>
                    <a:gridCol w="1484066"/>
                  </a:tblGrid>
                  <a:tr h="1085850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Ответы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3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3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𝟕</m:t>
                                    </m:r>
                                  </m:num>
                                  <m:den>
                                    <m:r>
                                      <a:rPr lang="ru-RU" sz="3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𝟏𝟓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2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9,2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3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3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𝟏𝟎</m:t>
                                    </m:r>
                                  </m:num>
                                  <m:den>
                                    <m:r>
                                      <a:rPr lang="ru-RU" sz="3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𝟒𝟑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2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85850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Буква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К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О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Н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В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Е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Й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Е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Р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20188714"/>
                  </p:ext>
                </p:extLst>
              </p:nvPr>
            </p:nvGraphicFramePr>
            <p:xfrm>
              <a:off x="173423" y="2001044"/>
              <a:ext cx="11871431" cy="21717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310358"/>
                    <a:gridCol w="1074180"/>
                    <a:gridCol w="1006772"/>
                    <a:gridCol w="1379691"/>
                    <a:gridCol w="990463"/>
                    <a:gridCol w="1153547"/>
                    <a:gridCol w="1153547"/>
                    <a:gridCol w="1318807"/>
                    <a:gridCol w="1484066"/>
                  </a:tblGrid>
                  <a:tr h="1085850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Ответы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15341" r="-791477" b="-994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9,2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98361" b="-99441"/>
                          </a:stretch>
                        </a:blipFill>
                      </a:tcPr>
                    </a:tc>
                  </a:tr>
                  <a:tr h="1085850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Буква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К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О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Н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В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Е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Й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Е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Р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РАСШИФРОВКА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7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580695" y="1482362"/>
            <a:ext cx="5181600" cy="491843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Конвейер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– организация производства, когда оно поделено на простые действия и операции. 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669" y="5025237"/>
            <a:ext cx="2052581" cy="1695785"/>
          </a:xfrm>
          <a:prstGeom prst="rect">
            <a:avLst/>
          </a:prstGeom>
        </p:spPr>
      </p:pic>
      <p:pic>
        <p:nvPicPr>
          <p:cNvPr id="11" name="Picture 2" descr="Стоковые векторные изображения Сладости конвейер | Depositphotos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296" y="914400"/>
            <a:ext cx="6121768" cy="396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42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8418" r="11268" b="21479"/>
          <a:stretch/>
        </p:blipFill>
        <p:spPr>
          <a:xfrm>
            <a:off x="4908366" y="1535592"/>
            <a:ext cx="2162134" cy="1746442"/>
          </a:xfrm>
          <a:prstGeom prst="rect">
            <a:avLst/>
          </a:prstGeom>
        </p:spPr>
      </p:pic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t="75994"/>
          <a:stretch/>
        </p:blipFill>
        <p:spPr>
          <a:xfrm>
            <a:off x="2635486" y="3282034"/>
            <a:ext cx="6707894" cy="1336305"/>
          </a:xfrm>
          <a:prstGeom prst="rect">
            <a:avLst/>
          </a:prstGeom>
        </p:spPr>
      </p:pic>
      <p:sp>
        <p:nvSpPr>
          <p:cNvPr id="12" name="Скругленная прямоугольная выноска 11">
            <a:hlinkClick r:id="rId4" action="ppaction://hlinksldjump"/>
          </p:cNvPr>
          <p:cNvSpPr/>
          <p:nvPr/>
        </p:nvSpPr>
        <p:spPr>
          <a:xfrm>
            <a:off x="9026769" y="1965809"/>
            <a:ext cx="3001109" cy="1033790"/>
          </a:xfrm>
          <a:prstGeom prst="wedgeRoundRectCallout">
            <a:avLst>
              <a:gd name="adj1" fmla="val -87185"/>
              <a:gd name="adj2" fmla="val 87416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ХЛЕБОЗАВОД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ая прямоугольная выноска 12">
            <a:hlinkClick r:id="rId5" action="ppaction://hlinksldjump"/>
          </p:cNvPr>
          <p:cNvSpPr/>
          <p:nvPr/>
        </p:nvSpPr>
        <p:spPr>
          <a:xfrm>
            <a:off x="9120554" y="4008072"/>
            <a:ext cx="2766645" cy="1033790"/>
          </a:xfrm>
          <a:prstGeom prst="wedgeRoundRectCallout">
            <a:avLst>
              <a:gd name="adj1" fmla="val -80934"/>
              <a:gd name="adj2" fmla="val 3947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ШИФРОВКА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ая прямоугольная выноска 13">
            <a:hlinkClick r:id="rId6" action="ppaction://hlinksldjump"/>
          </p:cNvPr>
          <p:cNvSpPr/>
          <p:nvPr/>
        </p:nvSpPr>
        <p:spPr>
          <a:xfrm>
            <a:off x="6729046" y="5240237"/>
            <a:ext cx="2614334" cy="1033790"/>
          </a:xfrm>
          <a:prstGeom prst="wedgeRoundRectCallout">
            <a:avLst>
              <a:gd name="adj1" fmla="val -37184"/>
              <a:gd name="adj2" fmla="val -94470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ПРОГУЛКА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ая прямоугольная выноска 14">
            <a:hlinkClick r:id="rId7" action="ppaction://hlinksldjump"/>
          </p:cNvPr>
          <p:cNvSpPr/>
          <p:nvPr/>
        </p:nvSpPr>
        <p:spPr>
          <a:xfrm>
            <a:off x="804041" y="4737450"/>
            <a:ext cx="2784029" cy="1033790"/>
          </a:xfrm>
          <a:prstGeom prst="wedgeRoundRectCallout">
            <a:avLst>
              <a:gd name="adj1" fmla="val 85038"/>
              <a:gd name="adj2" fmla="val -57934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7. ТРАНСПОРТ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ая прямоугольная выноска 15">
            <a:hlinkClick r:id="rId8" action="ppaction://hlinksldjump"/>
          </p:cNvPr>
          <p:cNvSpPr/>
          <p:nvPr/>
        </p:nvSpPr>
        <p:spPr>
          <a:xfrm>
            <a:off x="4158959" y="5335966"/>
            <a:ext cx="2125014" cy="1033790"/>
          </a:xfrm>
          <a:prstGeom prst="wedgeRoundRectCallout">
            <a:avLst>
              <a:gd name="adj1" fmla="val 32261"/>
              <a:gd name="adj2" fmla="val -108173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РЕМОНТ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ая прямоугольная выноска 16">
            <a:hlinkClick r:id="rId9" action="ppaction://hlinksldjump"/>
          </p:cNvPr>
          <p:cNvSpPr/>
          <p:nvPr/>
        </p:nvSpPr>
        <p:spPr>
          <a:xfrm>
            <a:off x="351909" y="1151082"/>
            <a:ext cx="3236162" cy="1033790"/>
          </a:xfrm>
          <a:prstGeom prst="wedgeRoundRectCallout">
            <a:avLst>
              <a:gd name="adj1" fmla="val 92140"/>
              <a:gd name="adj2" fmla="val 78029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МЫ КОМАНДА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ая прямоугольная выноска 18">
            <a:hlinkClick r:id="rId10" action="ppaction://hlinksldjump"/>
          </p:cNvPr>
          <p:cNvSpPr/>
          <p:nvPr/>
        </p:nvSpPr>
        <p:spPr>
          <a:xfrm>
            <a:off x="3716216" y="343599"/>
            <a:ext cx="3204846" cy="807483"/>
          </a:xfrm>
          <a:prstGeom prst="wedgeRoundRectCallout">
            <a:avLst>
              <a:gd name="adj1" fmla="val 30974"/>
              <a:gd name="adj2" fmla="val 94890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ГРАФИЧЕСКАЯ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ая прямоугольная выноска 19">
            <a:hlinkClick r:id="rId11" action="ppaction://hlinksldjump"/>
          </p:cNvPr>
          <p:cNvSpPr/>
          <p:nvPr/>
        </p:nvSpPr>
        <p:spPr>
          <a:xfrm>
            <a:off x="7331312" y="634187"/>
            <a:ext cx="3720315" cy="1033790"/>
          </a:xfrm>
          <a:prstGeom prst="wedgeRoundRectCallout">
            <a:avLst>
              <a:gd name="adj1" fmla="val -53203"/>
              <a:gd name="adj2" fmla="val 105286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2. ДВОИЧНЫЙ КОД</a:t>
            </a:r>
            <a:endParaRPr lang="ru-RU" sz="2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ая прямоугольная выноска 20">
            <a:hlinkClick r:id="rId7" action="ppaction://hlinksldjump"/>
          </p:cNvPr>
          <p:cNvSpPr/>
          <p:nvPr/>
        </p:nvSpPr>
        <p:spPr>
          <a:xfrm>
            <a:off x="351908" y="2825954"/>
            <a:ext cx="2880023" cy="1033790"/>
          </a:xfrm>
          <a:prstGeom prst="wedgeRoundRectCallout">
            <a:avLst>
              <a:gd name="adj1" fmla="val 86839"/>
              <a:gd name="adj2" fmla="val -3033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8. ДЕЛАЙ САМ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1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ОЦЕНИ СВОЮ РАБОТУ НА УРОКЕ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авильный пятиугольник 11"/>
          <p:cNvSpPr/>
          <p:nvPr/>
        </p:nvSpPr>
        <p:spPr>
          <a:xfrm>
            <a:off x="1429555" y="1690688"/>
            <a:ext cx="960120" cy="9144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94938" y="3400168"/>
            <a:ext cx="1229353" cy="553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1379263" y="4748750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21588" y="1855500"/>
            <a:ext cx="9031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понял, все задания выполнены правильно.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49748" y="3368894"/>
            <a:ext cx="8503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Я всё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понял,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у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меня были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ошибки.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26019" y="4939712"/>
            <a:ext cx="40755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Мне было сложно.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823" y="4919729"/>
            <a:ext cx="2052581" cy="169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9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951" y="257776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u="sng" dirty="0" smtClean="0">
                <a:hlinkClick r:id="rId2"/>
              </a:rPr>
              <a:t>https://</a:t>
            </a:r>
            <a:r>
              <a:rPr lang="en-US" sz="48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proektoria.online/about/o-nas</a:t>
            </a:r>
            <a:endParaRPr lang="ru-RU" sz="48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qrcoder.ru/code/?https%3A%2F%2Fproektoria.online%2Fabout%2Fo-nas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663" y="3903326"/>
            <a:ext cx="2954674" cy="295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4062" y="0"/>
            <a:ext cx="3411875" cy="281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1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823" y="4919729"/>
            <a:ext cx="2052581" cy="169578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4061" y="236482"/>
            <a:ext cx="11029343" cy="4209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Составить  и решить задачу, связанную с профессией.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4061" y="838090"/>
            <a:ext cx="10515600" cy="13255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8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999" y="204951"/>
            <a:ext cx="7836135" cy="647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11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2838" y="895326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Модельер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это специалист в сфере создания одежды.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40500" y="860257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Швея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специалист по пошиву изделий из различных материалов.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892" r="96216">
                        <a14:foregroundMark x1="48919" y1="20767" x2="48919" y2="20767"/>
                        <a14:foregroundMark x1="41892" y1="21406" x2="41892" y2="21406"/>
                        <a14:foregroundMark x1="78649" y1="77636" x2="78649" y2="77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438" y="2933732"/>
            <a:ext cx="3868922" cy="32728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3621" y1="18182" x2="84195" y2="94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74" y="2543456"/>
            <a:ext cx="3638878" cy="3910748"/>
          </a:xfrm>
          <a:prstGeom prst="rect">
            <a:avLst/>
          </a:prstGeom>
        </p:spPr>
      </p:pic>
      <p:pic>
        <p:nvPicPr>
          <p:cNvPr id="9" name="Рисунок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0823" y="4919729"/>
            <a:ext cx="2052581" cy="169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8418" r="11268" b="21479"/>
          <a:stretch/>
        </p:blipFill>
        <p:spPr>
          <a:xfrm>
            <a:off x="4908366" y="1535592"/>
            <a:ext cx="2162134" cy="1746442"/>
          </a:xfrm>
          <a:prstGeom prst="rect">
            <a:avLst/>
          </a:prstGeom>
        </p:spPr>
      </p:pic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t="75994"/>
          <a:stretch/>
        </p:blipFill>
        <p:spPr>
          <a:xfrm>
            <a:off x="2635486" y="3282034"/>
            <a:ext cx="6707894" cy="1336305"/>
          </a:xfrm>
          <a:prstGeom prst="rect">
            <a:avLst/>
          </a:prstGeom>
        </p:spPr>
      </p:pic>
      <p:sp>
        <p:nvSpPr>
          <p:cNvPr id="12" name="Скругленная прямоугольная выноска 11">
            <a:hlinkClick r:id="rId4" action="ppaction://hlinksldjump"/>
          </p:cNvPr>
          <p:cNvSpPr/>
          <p:nvPr/>
        </p:nvSpPr>
        <p:spPr>
          <a:xfrm>
            <a:off x="9026769" y="1965809"/>
            <a:ext cx="3001109" cy="1033790"/>
          </a:xfrm>
          <a:prstGeom prst="wedgeRoundRectCallout">
            <a:avLst>
              <a:gd name="adj1" fmla="val -87185"/>
              <a:gd name="adj2" fmla="val 87416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ХЛЕБОЗАВОД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ая прямоугольная выноска 12">
            <a:hlinkClick r:id="rId5" action="ppaction://hlinksldjump"/>
          </p:cNvPr>
          <p:cNvSpPr/>
          <p:nvPr/>
        </p:nvSpPr>
        <p:spPr>
          <a:xfrm>
            <a:off x="9120554" y="4008072"/>
            <a:ext cx="2907323" cy="1033790"/>
          </a:xfrm>
          <a:prstGeom prst="wedgeRoundRectCallout">
            <a:avLst>
              <a:gd name="adj1" fmla="val -80934"/>
              <a:gd name="adj2" fmla="val 3947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ШИФРОВКА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ая прямоугольная выноска 13">
            <a:hlinkClick r:id="rId6" action="ppaction://hlinksldjump"/>
          </p:cNvPr>
          <p:cNvSpPr/>
          <p:nvPr/>
        </p:nvSpPr>
        <p:spPr>
          <a:xfrm>
            <a:off x="6729046" y="5240237"/>
            <a:ext cx="2730264" cy="1033790"/>
          </a:xfrm>
          <a:prstGeom prst="wedgeRoundRectCallout">
            <a:avLst>
              <a:gd name="adj1" fmla="val -37184"/>
              <a:gd name="adj2" fmla="val -94470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ПРОГУЛКА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ая прямоугольная выноска 14">
            <a:hlinkClick r:id="rId7" action="ppaction://hlinksldjump"/>
          </p:cNvPr>
          <p:cNvSpPr/>
          <p:nvPr/>
        </p:nvSpPr>
        <p:spPr>
          <a:xfrm>
            <a:off x="693683" y="4737450"/>
            <a:ext cx="2894387" cy="1033790"/>
          </a:xfrm>
          <a:prstGeom prst="wedgeRoundRectCallout">
            <a:avLst>
              <a:gd name="adj1" fmla="val 85038"/>
              <a:gd name="adj2" fmla="val -57934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7. ТРАНСПОРТ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ая прямоугольная выноска 15">
            <a:hlinkClick r:id="rId8" action="ppaction://hlinksldjump"/>
          </p:cNvPr>
          <p:cNvSpPr/>
          <p:nvPr/>
        </p:nvSpPr>
        <p:spPr>
          <a:xfrm>
            <a:off x="4158959" y="5335966"/>
            <a:ext cx="2125014" cy="1033790"/>
          </a:xfrm>
          <a:prstGeom prst="wedgeRoundRectCallout">
            <a:avLst>
              <a:gd name="adj1" fmla="val 32261"/>
              <a:gd name="adj2" fmla="val -108173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РЕМОНТ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ая прямоугольная выноска 16">
            <a:hlinkClick r:id="rId9" action="ppaction://hlinksldjump"/>
          </p:cNvPr>
          <p:cNvSpPr/>
          <p:nvPr/>
        </p:nvSpPr>
        <p:spPr>
          <a:xfrm>
            <a:off x="351909" y="1151082"/>
            <a:ext cx="3236162" cy="1033790"/>
          </a:xfrm>
          <a:prstGeom prst="wedgeRoundRectCallout">
            <a:avLst>
              <a:gd name="adj1" fmla="val 92140"/>
              <a:gd name="adj2" fmla="val 78029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МЫ КОМАНДА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ая прямоугольная выноска 18">
            <a:hlinkClick r:id="rId10" action="ppaction://hlinksldjump"/>
          </p:cNvPr>
          <p:cNvSpPr/>
          <p:nvPr/>
        </p:nvSpPr>
        <p:spPr>
          <a:xfrm>
            <a:off x="3716216" y="343599"/>
            <a:ext cx="3204846" cy="807483"/>
          </a:xfrm>
          <a:prstGeom prst="wedgeRoundRectCallout">
            <a:avLst>
              <a:gd name="adj1" fmla="val 30974"/>
              <a:gd name="adj2" fmla="val 94890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ГРАФИЧЕСКАЯ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ая прямоугольная выноска 19">
            <a:hlinkClick r:id="rId11" action="ppaction://hlinksldjump"/>
          </p:cNvPr>
          <p:cNvSpPr/>
          <p:nvPr/>
        </p:nvSpPr>
        <p:spPr>
          <a:xfrm>
            <a:off x="7331313" y="634187"/>
            <a:ext cx="3736080" cy="1033790"/>
          </a:xfrm>
          <a:prstGeom prst="wedgeRoundRectCallout">
            <a:avLst>
              <a:gd name="adj1" fmla="val -53203"/>
              <a:gd name="adj2" fmla="val 105286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2. ДВОИЧНЫЙ КОД</a:t>
            </a:r>
            <a:endParaRPr lang="ru-RU" sz="2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ая прямоугольная выноска 20">
            <a:hlinkClick r:id="rId7" action="ppaction://hlinksldjump"/>
          </p:cNvPr>
          <p:cNvSpPr/>
          <p:nvPr/>
        </p:nvSpPr>
        <p:spPr>
          <a:xfrm>
            <a:off x="194252" y="2765139"/>
            <a:ext cx="2974616" cy="1033790"/>
          </a:xfrm>
          <a:prstGeom prst="wedgeRoundRectCallout">
            <a:avLst>
              <a:gd name="adj1" fmla="val 86839"/>
              <a:gd name="adj2" fmla="val -3033"/>
              <a:gd name="adj3" fmla="val 16667"/>
            </a:avLst>
          </a:prstGeom>
          <a:gradFill flip="none" rotWithShape="1">
            <a:gsLst>
              <a:gs pos="0">
                <a:srgbClr val="F35D4F">
                  <a:tint val="66000"/>
                  <a:satMod val="160000"/>
                </a:srgbClr>
              </a:gs>
              <a:gs pos="50000">
                <a:srgbClr val="F35D4F">
                  <a:tint val="44500"/>
                  <a:satMod val="160000"/>
                </a:srgbClr>
              </a:gs>
              <a:gs pos="100000">
                <a:srgbClr val="F35D4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8. ДЕЛАЙ САМ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0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982" y="132882"/>
            <a:ext cx="1306272" cy="10792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832" y="270159"/>
            <a:ext cx="10515600" cy="1325563"/>
          </a:xfrm>
        </p:spPr>
        <p:txBody>
          <a:bodyPr/>
          <a:lstStyle/>
          <a:p>
            <a:pPr lvl="0" algn="ctr"/>
            <a:r>
              <a:rPr lang="ru-RU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        2.   ДВОИЧНЫЙ КОД</a:t>
            </a:r>
            <a:r>
              <a:rPr lang="ru-RU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6337805" y="1129540"/>
                <a:ext cx="4997601" cy="5145136"/>
              </a:xfrm>
            </p:spPr>
            <p:txBody>
              <a:bodyPr>
                <a:noAutofit/>
              </a:bodyPr>
              <a:lstStyle/>
              <a:p>
                <a:pPr marL="514350" lvl="0" indent="-514350">
                  <a:buFont typeface="+mj-lt"/>
                  <a:buAutoNum type="arabicParenR"/>
                </a:pPr>
                <a:r>
                  <a:rPr lang="ru-RU" sz="36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ru-RU" sz="3600" i="1">
                        <a:latin typeface="Cambria Math" panose="02040503050406030204" pitchFamily="18" charset="0"/>
                      </a:rPr>
                      <m:t>17</m:t>
                    </m:r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36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ru-RU" sz="3600" i="1">
                        <a:latin typeface="Cambria Math" panose="02040503050406030204" pitchFamily="18" charset="0"/>
                      </a:rPr>
                      <m:t>− 8</m:t>
                    </m:r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3600" i="1">
                        <a:latin typeface="Cambria Math" panose="02040503050406030204" pitchFamily="18" charset="0"/>
                      </a:rPr>
                      <m:t>=9</m:t>
                    </m:r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36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514350" lvl="0" indent="-514350">
                  <a:buFont typeface="+mj-lt"/>
                  <a:buAutoNum type="arabicParenR"/>
                </a:pPr>
                <a:r>
                  <a:rPr lang="ru-RU" sz="3600" b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600" b="0" i="1" smtClean="0">
                        <a:latin typeface="Cambria Math"/>
                      </a:rPr>
                      <m:t>   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7</m:t>
                    </m:r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3600" i="1">
                        <a:latin typeface="Cambria Math" panose="02040503050406030204" pitchFamily="18" charset="0"/>
                      </a:rPr>
                      <m:t> ∙3=24</m:t>
                    </m:r>
                  </m:oMath>
                </a14:m>
                <a:endParaRPr lang="ru-RU" sz="3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lvl="0" indent="-514350">
                  <a:buFont typeface="+mj-lt"/>
                  <a:buAutoNum type="arabicParenR"/>
                </a:pPr>
                <a:r>
                  <a:rPr lang="ru-RU" sz="36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ru-RU" sz="3600" i="1">
                        <a:latin typeface="Cambria Math" panose="02040503050406030204" pitchFamily="18" charset="0"/>
                      </a:rPr>
                      <m:t>30 : </m:t>
                    </m:r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36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3600" i="1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endParaRPr lang="ru-RU" sz="3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lvl="0" indent="-514350">
                  <a:buFont typeface="+mj-lt"/>
                  <a:buAutoNum type="arabicParenR"/>
                </a:pPr>
                <a:r>
                  <a:rPr lang="ru-RU" sz="36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ru-RU" sz="3600" i="1">
                        <a:latin typeface="Cambria Math" panose="02040503050406030204" pitchFamily="18" charset="0"/>
                      </a:rPr>
                      <m:t>6</m:t>
                    </m:r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3600" i="1">
                        <a:latin typeface="Cambria Math" panose="02040503050406030204" pitchFamily="18" charset="0"/>
                      </a:rPr>
                      <m:t>+4</m:t>
                    </m:r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3600" i="1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endParaRPr lang="en-US" sz="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lvl="0" indent="-514350">
                  <a:buFont typeface="+mj-lt"/>
                  <a:buAutoNum type="arabicParenR"/>
                </a:pPr>
                <a:endParaRPr lang="ru-RU" sz="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lvl="0" indent="-514350">
                  <a:buFont typeface="+mj-lt"/>
                  <a:buAutoNum type="arabicParenR"/>
                </a:pPr>
                <a:r>
                  <a:rPr lang="en-US" sz="3600" dirty="0" smtClean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ru-RU" sz="3600" i="1"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  <m:r>
                      <a:rPr lang="ru-RU" sz="3600" i="1">
                        <a:latin typeface="Cambria Math" panose="02040503050406030204" pitchFamily="18" charset="0"/>
                      </a:rPr>
                      <m:t> ∙</m:t>
                    </m:r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 panose="02040503050406030204" pitchFamily="18" charset="0"/>
                          </a:rPr>
                          <m:t>34</m:t>
                        </m:r>
                      </m:num>
                      <m:den>
                        <m:r>
                          <a:rPr lang="ru-RU" sz="3600" i="1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  <m:r>
                      <a:rPr lang="ru-RU" sz="36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36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36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en-US" sz="3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lvl="0" indent="-514350">
                  <a:buFont typeface="+mj-lt"/>
                  <a:buAutoNum type="arabicParenR"/>
                </a:pPr>
                <a:endParaRPr lang="ru-RU" sz="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lvl="0" indent="-514350">
                  <a:buFont typeface="+mj-lt"/>
                  <a:buAutoNum type="arabicParenR"/>
                </a:pPr>
                <a:r>
                  <a:rPr lang="ru-RU" sz="3600" dirty="0" smtClean="0">
                    <a:latin typeface="Times New Roman" pitchFamily="18" charset="0"/>
                    <a:cs typeface="Times New Roman" pitchFamily="18" charset="0"/>
                  </a:rPr>
                  <a:t>    7 </a:t>
                </a:r>
                <a:r>
                  <a:rPr lang="ru-RU" sz="3600" dirty="0">
                    <a:latin typeface="Times New Roman" pitchFamily="18" charset="0"/>
                    <a:cs typeface="Times New Roman" pitchFamily="18" charset="0"/>
                  </a:rPr>
                  <a:t>: 2= 14 : 4</a:t>
                </a:r>
              </a:p>
              <a:p>
                <a:pPr marL="514350" indent="-514350">
                  <a:buFont typeface="+mj-lt"/>
                  <a:buAutoNum type="arabicParenR"/>
                </a:pPr>
                <a:endParaRPr lang="ru-RU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37805" y="1129540"/>
                <a:ext cx="4997601" cy="5145136"/>
              </a:xfrm>
              <a:blipFill rotWithShape="1">
                <a:blip r:embed="rId4"/>
                <a:stretch>
                  <a:fillRect l="-3785" b="-37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31891" y="5382643"/>
            <a:ext cx="46324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100101   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023" y="1689581"/>
            <a:ext cx="5738191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Задание.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помощью символов записать код: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если равенство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верное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 ставим 1,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если неверное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 ставим 0. </a:t>
            </a:r>
          </a:p>
        </p:txBody>
      </p:sp>
    </p:spTree>
    <p:extLst>
      <p:ext uri="{BB962C8B-B14F-4D97-AF65-F5344CB8AC3E}">
        <p14:creationId xmlns:p14="http://schemas.microsoft.com/office/powerpoint/2010/main" val="181141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>
                <a:solidFill>
                  <a:sysClr val="windowText" lastClr="000000"/>
                </a:solidFill>
              </a:rPr>
              <a:t/>
            </a:r>
            <a:br>
              <a:rPr lang="ru-RU" dirty="0">
                <a:solidFill>
                  <a:sysClr val="windowText" lastClr="000000"/>
                </a:solidFill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9094" y="987908"/>
            <a:ext cx="5552444" cy="55707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Программист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специалист, занимающийся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программированием,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то есть созданием компьютерных программ.</a:t>
            </a: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823" y="4919729"/>
            <a:ext cx="2052581" cy="16957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812" y="987908"/>
            <a:ext cx="7966188" cy="477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1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346" y="1129132"/>
            <a:ext cx="5497792" cy="454212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986</Words>
  <Application>Microsoft Office PowerPoint</Application>
  <PresentationFormat>Произвольный</PresentationFormat>
  <Paragraphs>218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PowerPoint</vt:lpstr>
      <vt:lpstr>Презентация PowerPoint</vt:lpstr>
      <vt:lpstr>           1.  ГРАФИЧЕСКАЯ </vt:lpstr>
      <vt:lpstr>Презентация PowerPoint</vt:lpstr>
      <vt:lpstr>Презентация PowerPoint</vt:lpstr>
      <vt:lpstr>Презентация PowerPoint</vt:lpstr>
      <vt:lpstr>             2.   ДВОИЧНЫЙ КОД </vt:lpstr>
      <vt:lpstr> </vt:lpstr>
      <vt:lpstr>Презентация PowerPoint</vt:lpstr>
      <vt:lpstr>Тема урока  Действия с дробями. Отношения.</vt:lpstr>
      <vt:lpstr>Презентация PowerPoint</vt:lpstr>
      <vt:lpstr>    3.  ХЛЕБОЗАВОД</vt:lpstr>
      <vt:lpstr>Презентация PowerPoint</vt:lpstr>
      <vt:lpstr>Презентация PowerPoint</vt:lpstr>
      <vt:lpstr>      4.  ШИФРОВКА</vt:lpstr>
      <vt:lpstr>Презентация PowerPoint</vt:lpstr>
      <vt:lpstr>Презентация PowerPoint</vt:lpstr>
      <vt:lpstr>            5.   ПРОГУЛКА </vt:lpstr>
      <vt:lpstr>Презентация PowerPoint</vt:lpstr>
      <vt:lpstr>    6.  РЕМОНТ</vt:lpstr>
      <vt:lpstr>Презентация PowerPoint</vt:lpstr>
      <vt:lpstr>Презентация PowerPoint</vt:lpstr>
      <vt:lpstr>          7.   ТРАНСПОРТ</vt:lpstr>
      <vt:lpstr>Презентация PowerPoint</vt:lpstr>
      <vt:lpstr>Презентация PowerPoint</vt:lpstr>
      <vt:lpstr>             8.   ДЕЛАЙ САМ </vt:lpstr>
      <vt:lpstr>ВЗАИМОПРОВЕРКА</vt:lpstr>
      <vt:lpstr>Презентация PowerPoint</vt:lpstr>
      <vt:lpstr>Презентация PowerPoint</vt:lpstr>
      <vt:lpstr>                  9.   МЫ   КОМАНДА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ОЦЕНИ СВОЮ РАБОТУ НА УРОКЕ</vt:lpstr>
      <vt:lpstr>https://proektoria.online/about/o-nas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 Тябина Е. Н.</dc:title>
  <dc:creator>school 2</dc:creator>
  <cp:lastModifiedBy>DokaKomp</cp:lastModifiedBy>
  <cp:revision>112</cp:revision>
  <dcterms:created xsi:type="dcterms:W3CDTF">2021-01-20T14:42:22Z</dcterms:created>
  <dcterms:modified xsi:type="dcterms:W3CDTF">2021-10-17T17:37:12Z</dcterms:modified>
</cp:coreProperties>
</file>