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7" r:id="rId2"/>
    <p:sldId id="274" r:id="rId3"/>
    <p:sldId id="285" r:id="rId4"/>
    <p:sldId id="284" r:id="rId5"/>
    <p:sldId id="283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D0527-AC4A-4A40-961C-4BE203C338D5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562ED-8C47-4C3B-A7BF-342C90961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726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562ED-8C47-4C3B-A7BF-342C909614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59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562ED-8C47-4C3B-A7BF-342C909614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55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562ED-8C47-4C3B-A7BF-342C909614E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52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562ED-8C47-4C3B-A7BF-342C909614E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5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08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4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0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216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8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2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88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7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67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08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7265F-8AD2-4379-94DF-422B0BF13190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36603-9F92-4D9D-84BB-229F11BB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36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.png"/><Relationship Id="rId7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13854" y="0"/>
            <a:ext cx="12192000" cy="68580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" t="5540" r="1546" b="501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04799"/>
              <a:ext cx="11563350" cy="6248401"/>
            </a:xfrm>
            <a:prstGeom prst="rect">
              <a:avLst/>
            </a:prstGeom>
            <a:effectLst>
              <a:glow>
                <a:schemeClr val="bg1">
                  <a:alpha val="0"/>
                </a:schemeClr>
              </a:glo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3257285" y="348370"/>
            <a:ext cx="5781519" cy="1200329"/>
          </a:xfrm>
          <a:prstGeom prst="rect">
            <a:avLst/>
          </a:prstGeom>
          <a:gradFill flip="none" rotWithShape="1">
            <a:gsLst>
              <a:gs pos="74000">
                <a:schemeClr val="accent1">
                  <a:lumMod val="60000"/>
                  <a:lumOff val="40000"/>
                </a:schemeClr>
              </a:gs>
              <a:gs pos="38000">
                <a:schemeClr val="accent4">
                  <a:lumMod val="60000"/>
                  <a:lumOff val="4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задачник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профессиям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432424" y="1703318"/>
            <a:ext cx="5649722" cy="2246769"/>
          </a:xfrm>
          <a:prstGeom prst="rect">
            <a:avLst/>
          </a:prstGeom>
          <a:gradFill flip="none" rotWithShape="1">
            <a:gsLst>
              <a:gs pos="74000">
                <a:schemeClr val="accent1">
                  <a:lumMod val="60000"/>
                  <a:lumOff val="40000"/>
                </a:schemeClr>
              </a:gs>
              <a:gs pos="38000">
                <a:schemeClr val="accent4">
                  <a:lumMod val="60000"/>
                  <a:lumOff val="4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 (ручной и частично механизированной сварки(наплавки))</a:t>
            </a:r>
          </a:p>
          <a:p>
            <a:pPr marL="457200" indent="-45720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слесарных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</a:p>
          <a:p>
            <a:pPr marL="457200" indent="-457200">
              <a:buFontTx/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Токарь-универсал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413109" y="4349859"/>
            <a:ext cx="5649722" cy="1815882"/>
          </a:xfrm>
          <a:prstGeom prst="rect">
            <a:avLst/>
          </a:prstGeom>
          <a:gradFill flip="none" rotWithShape="1">
            <a:gsLst>
              <a:gs pos="74000">
                <a:schemeClr val="accent1">
                  <a:lumMod val="60000"/>
                  <a:lumOff val="40000"/>
                </a:schemeClr>
              </a:gs>
              <a:gs pos="38000">
                <a:schemeClr val="accent4">
                  <a:lumMod val="60000"/>
                  <a:lumOff val="4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нефтепереработки</a:t>
            </a:r>
          </a:p>
          <a:p>
            <a:pPr marL="742950" indent="-742950">
              <a:buFontTx/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Аппаратчик оператор производства неорганических веществ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hlinkClick r:id="rId6" action="ppaction://hlinksldjump"/>
          </p:cNvPr>
          <p:cNvSpPr txBox="1"/>
          <p:nvPr/>
        </p:nvSpPr>
        <p:spPr>
          <a:xfrm>
            <a:off x="6386945" y="1613893"/>
            <a:ext cx="5372081" cy="523220"/>
          </a:xfrm>
          <a:prstGeom prst="rect">
            <a:avLst/>
          </a:prstGeom>
          <a:gradFill flip="none" rotWithShape="1">
            <a:gsLst>
              <a:gs pos="74000">
                <a:schemeClr val="accent1">
                  <a:lumMod val="60000"/>
                  <a:lumOff val="40000"/>
                </a:schemeClr>
              </a:gs>
              <a:gs pos="38000">
                <a:schemeClr val="accent4">
                  <a:lumMod val="60000"/>
                  <a:lumOff val="4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Лаборант-эколог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hlinkClick r:id="rId7" action="ppaction://hlinksldjump"/>
          </p:cNvPr>
          <p:cNvSpPr txBox="1"/>
          <p:nvPr/>
        </p:nvSpPr>
        <p:spPr>
          <a:xfrm>
            <a:off x="6354950" y="2444760"/>
            <a:ext cx="5404077" cy="3970318"/>
          </a:xfrm>
          <a:prstGeom prst="rect">
            <a:avLst/>
          </a:prstGeom>
          <a:gradFill flip="none" rotWithShape="1">
            <a:gsLst>
              <a:gs pos="74000">
                <a:schemeClr val="accent1">
                  <a:lumMod val="60000"/>
                  <a:lumOff val="40000"/>
                </a:schemeClr>
              </a:gs>
              <a:gs pos="38000">
                <a:schemeClr val="accent4">
                  <a:lumMod val="60000"/>
                  <a:lumOff val="4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Электромонтер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и обслуживанию электрооборудования (по отраслям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514350" indent="-514350"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Машинист технологических установок и компрессоров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FontTx/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Слесарь по контрольно-измерительным приборам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автоматике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15670"/>
            <a:ext cx="12192000" cy="68580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" t="5540" r="1546" b="501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04799"/>
              <a:ext cx="11563350" cy="6248401"/>
            </a:xfrm>
            <a:prstGeom prst="rect">
              <a:avLst/>
            </a:prstGeom>
            <a:effectLst>
              <a:glow>
                <a:schemeClr val="bg1">
                  <a:alpha val="0"/>
                </a:schemeClr>
              </a:glow>
            </a:effectLst>
          </p:spPr>
        </p:pic>
      </p:grpSp>
      <p:sp>
        <p:nvSpPr>
          <p:cNvPr id="21" name="Прямоугольник 20"/>
          <p:cNvSpPr/>
          <p:nvPr/>
        </p:nvSpPr>
        <p:spPr>
          <a:xfrm>
            <a:off x="820857" y="1389956"/>
            <a:ext cx="10182510" cy="183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изготовить воронку, представляющую форму усеченного конуса. Радиусы оснований: 2 м и 10 м, высота – 30 м. Сколько потребуется металла на изготовление такой воронки, если на сварку добавить 3% материала?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0857" y="1391715"/>
            <a:ext cx="10182510" cy="183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Вычислить, сколько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кв.метров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металла уйдет на изготовление гаража с полом. Высота – 2,5 м, длина – 6м, ширина – 3 м.(На швы следует добавить 2%)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811" y="804036"/>
            <a:ext cx="159186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1582" y="817708"/>
            <a:ext cx="154330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4775" y="810815"/>
            <a:ext cx="1624591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6065" y="3969308"/>
            <a:ext cx="10182510" cy="2495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/>
                </a:solidFill>
              </a:rPr>
              <a:t>С=2π</a:t>
            </a:r>
            <a:r>
              <a:rPr lang="en-US" sz="3200" dirty="0">
                <a:solidFill>
                  <a:schemeClr val="tx1"/>
                </a:solidFill>
              </a:rPr>
              <a:t>R</a:t>
            </a:r>
            <a:r>
              <a:rPr lang="ru-RU" sz="3200" dirty="0">
                <a:solidFill>
                  <a:schemeClr val="tx1"/>
                </a:solidFill>
              </a:rPr>
              <a:t>=2*3,14*1,5=9,42(м) </a:t>
            </a:r>
          </a:p>
          <a:p>
            <a:r>
              <a:rPr lang="ru-RU" sz="3200" dirty="0">
                <a:solidFill>
                  <a:schemeClr val="tx1"/>
                </a:solidFill>
              </a:rPr>
              <a:t>Длина швов: 3+9,42=12,42 (м)</a:t>
            </a:r>
          </a:p>
          <a:p>
            <a:r>
              <a:rPr lang="ru-RU" sz="3200" dirty="0">
                <a:solidFill>
                  <a:schemeClr val="tx1"/>
                </a:solidFill>
              </a:rPr>
              <a:t>Количество электродов: 12,42*4=49,68 ≈50</a:t>
            </a:r>
          </a:p>
          <a:p>
            <a:r>
              <a:rPr lang="ru-RU" sz="3200" dirty="0">
                <a:solidFill>
                  <a:schemeClr val="tx1"/>
                </a:solidFill>
              </a:rPr>
              <a:t>50*0,06*70=210 (</a:t>
            </a:r>
            <a:r>
              <a:rPr lang="ru-RU" sz="3200" dirty="0" err="1">
                <a:solidFill>
                  <a:schemeClr val="tx1"/>
                </a:solidFill>
              </a:rPr>
              <a:t>руб</a:t>
            </a:r>
            <a:r>
              <a:rPr lang="ru-RU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13600" y="3280636"/>
            <a:ext cx="2364798" cy="36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84185" y="3341142"/>
            <a:ext cx="2364798" cy="36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780737" y="4016859"/>
                <a:ext cx="10759430" cy="261890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бок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ru-RU" sz="2800" dirty="0">
                  <a:solidFill>
                    <a:schemeClr val="tx1"/>
                  </a:solidFill>
                </a:endParaRPr>
              </a:p>
              <a:p>
                <a:r>
                  <a:rPr lang="ru-RU" sz="28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800" dirty="0">
                    <a:solidFill>
                      <a:schemeClr val="tx1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=900+64</m:t>
                    </m:r>
                  </m:oMath>
                </a14:m>
                <a:r>
                  <a:rPr lang="ru-RU" sz="2800" dirty="0">
                    <a:solidFill>
                      <a:schemeClr val="tx1"/>
                    </a:solidFill>
                  </a:rPr>
                  <a:t>=</a:t>
                </a:r>
                <a:r>
                  <a:rPr lang="en-US" sz="2800" dirty="0">
                    <a:solidFill>
                      <a:schemeClr val="tx1"/>
                    </a:solidFill>
                  </a:rPr>
                  <a:t>964</a:t>
                </a:r>
                <a:r>
                  <a:rPr lang="ru-RU" sz="2800" dirty="0">
                    <a:solidFill>
                      <a:schemeClr val="tx1"/>
                    </a:solidFill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ru-RU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≈31,05 </m:t>
                      </m:r>
                      <m:d>
                        <m:dPr>
                          <m:ctrlP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м</m:t>
                          </m:r>
                        </m:e>
                      </m:d>
                    </m:oMath>
                  </m:oMathPara>
                </a14:m>
                <a:endParaRPr lang="ru-RU" sz="2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бок</m:t>
                          </m:r>
                        </m:sub>
                      </m:sSub>
                      <m:r>
                        <a:rPr lang="ru-RU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=3,14∗31,05∗</m:t>
                      </m:r>
                      <m:d>
                        <m:dPr>
                          <m:ctrlP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2+10</m:t>
                          </m:r>
                        </m:e>
                      </m:d>
                      <m:r>
                        <a:rPr lang="ru-RU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=1169,96 </m:t>
                      </m:r>
                      <m:d>
                        <m:dPr>
                          <m:ctrlP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lang="ru-R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ru-RU" sz="2800" dirty="0">
                  <a:solidFill>
                    <a:schemeClr val="tx1"/>
                  </a:solidFill>
                </a:endParaRPr>
              </a:p>
              <a:p>
                <a:r>
                  <a:rPr lang="ru-RU" sz="2800" dirty="0">
                    <a:solidFill>
                      <a:schemeClr val="tx1"/>
                    </a:solidFill>
                  </a:rPr>
                  <a:t>1169,96*1,03=1205,06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800" dirty="0">
                    <a:solidFill>
                      <a:schemeClr val="tx1"/>
                    </a:solidFill>
                  </a:rPr>
                  <a:t>)  - с учетом швов</a:t>
                </a:r>
              </a:p>
              <a:p>
                <a:r>
                  <a:rPr lang="ru-RU" sz="2800" dirty="0">
                    <a:solidFill>
                      <a:schemeClr val="tx1"/>
                    </a:solidFill>
                  </a:rPr>
                  <a:t>Ответ: 1205,06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37" y="4016859"/>
                <a:ext cx="10759430" cy="2618907"/>
              </a:xfrm>
              <a:prstGeom prst="rect">
                <a:avLst/>
              </a:prstGeom>
              <a:blipFill>
                <a:blip r:embed="rId5"/>
                <a:stretch>
                  <a:fillRect l="-1075" b="-69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912828" y="4058291"/>
                <a:ext cx="10759430" cy="26344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полн</m:t>
                          </m:r>
                        </m:sub>
                      </m:sSub>
                      <m:r>
                        <a:rPr lang="ru-RU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бок</m:t>
                          </m:r>
                        </m:sub>
                      </m:sSub>
                      <m:r>
                        <a:rPr lang="ru-RU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осн</m:t>
                          </m:r>
                        </m:sub>
                      </m:sSub>
                      <m:r>
                        <a:rPr lang="ru-RU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6+3</m:t>
                          </m:r>
                        </m:e>
                      </m:d>
                      <m:r>
                        <a:rPr lang="ru-RU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∗2∗2,5+6∗3∗2=81</m:t>
                      </m:r>
                      <m:d>
                        <m:dPr>
                          <m:ctrlPr>
                            <a:rPr lang="ru-RU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lang="ru-R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−100%</m:t>
                    </m:r>
                  </m:oMath>
                </a14:m>
                <a:endParaRPr lang="ru-RU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−102%</m:t>
                    </m:r>
                  </m:oMath>
                </a14:m>
                <a:endParaRPr lang="ru-RU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81∗102</m:t>
                        </m:r>
                      </m:num>
                      <m:den>
                        <m: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ru-RU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=82,62(</m:t>
                    </m:r>
                    <m:sSup>
                      <m:sSupPr>
                        <m:ctrlP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28" y="4058291"/>
                <a:ext cx="10759430" cy="26344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ая выноска 8">
            <a:hlinkClick r:id="rId7" action="ppaction://hlinksldjump"/>
          </p:cNvPr>
          <p:cNvSpPr/>
          <p:nvPr/>
        </p:nvSpPr>
        <p:spPr>
          <a:xfrm>
            <a:off x="0" y="-12294"/>
            <a:ext cx="2322286" cy="550387"/>
          </a:xfrm>
          <a:prstGeom prst="wedge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главную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98398" y="810815"/>
            <a:ext cx="1608921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4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96351" y="797275"/>
            <a:ext cx="1622207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5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0737" y="1323060"/>
            <a:ext cx="10334804" cy="1937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объем сосуда. полученного вращением графика функции вокруг оси Ох. Целесообразно ли его изготавливать, если в этот сосуд должно помещаться 100 см3? Как будет выглядеть этот сосуд?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94304" y="781356"/>
            <a:ext cx="156881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6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58002" y="752119"/>
            <a:ext cx="1560368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7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985741" y="3985411"/>
            <a:ext cx="10759431" cy="2640433"/>
            <a:chOff x="660447" y="3782149"/>
            <a:chExt cx="10759431" cy="264043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60447" y="3821373"/>
              <a:ext cx="10759431" cy="26012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 descr="32 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388" y="3782149"/>
              <a:ext cx="3488266" cy="26369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Прямоугольник 16"/>
          <p:cNvSpPr/>
          <p:nvPr/>
        </p:nvSpPr>
        <p:spPr>
          <a:xfrm>
            <a:off x="5007144" y="3412401"/>
            <a:ext cx="2118880" cy="379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97380" y="3420603"/>
            <a:ext cx="1987889" cy="403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075306" y="3329584"/>
            <a:ext cx="1991702" cy="407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116061" y="3305698"/>
            <a:ext cx="1959875" cy="415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46961" y="1304935"/>
            <a:ext cx="10322972" cy="1971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круглого бревна вырезают балку с прямоугольным сечением наибольшей площади. Найдите размеры сечения балки, если радиус сечения бревна равен 20 см.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118433" y="3915730"/>
            <a:ext cx="10799937" cy="2875892"/>
            <a:chOff x="1183761" y="3770605"/>
            <a:chExt cx="10799937" cy="287589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83761" y="3934237"/>
              <a:ext cx="10799937" cy="257441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https://class.rambler.ru/qa-service/production/uploads/images/image/000/025/007/608ff7146a.jpeg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765" y="3770605"/>
              <a:ext cx="4340105" cy="2875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Прямоугольник 31"/>
          <p:cNvSpPr/>
          <p:nvPr/>
        </p:nvSpPr>
        <p:spPr>
          <a:xfrm>
            <a:off x="1234794" y="1237537"/>
            <a:ext cx="10363477" cy="19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Требуется изготовить поддон для слива отработанного ГСМ - открытую сверху коробку, вырезая по углам равные квадратики. Прямоугольный лист жести имеет длину 64 см и ширину 40 см. Каковы должны быть стороны вырезаемых квадратиков, чтобы вместимость поддона была максимальной.</a:t>
            </a: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27309" y="3557039"/>
            <a:ext cx="11951097" cy="3270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V=(40-X)(64-X)X - функция.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максимум, х∈(0, 40).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найдем производную от V=(40-X)(64-X)X=х³-104х²+2560х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равна 3х²-208х+2560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найдем стационарные точки , приравняв производную к 0 , и решив кв.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ур-ние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3х²-208х+2560=0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 х=(104+√(104²-3·64·40))/3=(104+√((8·13)²-3·64·40)))/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3=(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104+√(8²(13²-3·40)))/3=(104+8√(13²-3·40))/3=(104+8√(169-120))/3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=(104+8·7)/3=160/3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х=(104-√(104²-3·64·40))/3=(104-56)/3=16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ОСТАЛОСЬ по достаточному условию экстремума убедиться, что  х=16 - точка максимума, проверяем знаки производной при переходе через эту точку, решаем неравенство 3х²-208х+2560&gt;0, или простыми вычислениями для значений х из соответствующих промежутков.)</a:t>
            </a:r>
            <a:endParaRPr lang="ru-RU" sz="1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27653" y="1303029"/>
            <a:ext cx="10736693" cy="19041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Сварщику необходимо изготовить бункер, имеющий форму правильной четырехугольной призмы (без верхнего основания), со стороной основания 1,2 м и высотой – 2,4 м. Сколько квадратных метров стали необходимо для выполнения работы? (На швы следует добавить 3% материала)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Прямоугольник 38"/>
              <p:cNvSpPr/>
              <p:nvPr/>
            </p:nvSpPr>
            <p:spPr>
              <a:xfrm>
                <a:off x="147401" y="3674734"/>
                <a:ext cx="11931005" cy="308021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2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Sполн</a:t>
                </a:r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ru-RU" sz="2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Sбок</a:t>
                </a:r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 + </a:t>
                </a:r>
                <a:r>
                  <a:rPr lang="ru-RU" sz="2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Sосн</a:t>
                </a:r>
                <a:endParaRPr lang="ru-RU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Основание правильной призмы — квадрат</a:t>
                </a:r>
                <a:endParaRPr lang="ru-RU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 площадью </a:t>
                </a:r>
                <a:r>
                  <a:rPr lang="ru-RU" sz="2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Sосн</a:t>
                </a:r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2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Площадь боковой поверхности </a:t>
                </a:r>
                <a:r>
                  <a:rPr lang="ru-RU" sz="2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Sбок</a:t>
                </a:r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= 4 ∙ a ∙ h.</a:t>
                </a:r>
                <a:endParaRPr lang="ru-RU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Тогда </a:t>
                </a:r>
                <a:r>
                  <a:rPr lang="ru-RU" sz="2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Sполн</a:t>
                </a:r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2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 + 4 ∙ a ∙ h. (без учета верхнего</a:t>
                </a:r>
                <a:endParaRPr lang="ru-RU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основания)</a:t>
                </a:r>
                <a:endParaRPr lang="ru-RU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ru-RU" sz="2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Sполн</a:t>
                </a:r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2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+ 4 ∙ a ∙ h = 1,44 + 11,52 = 12,96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2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Материал на швы: S = 3% ∙ </a:t>
                </a:r>
                <a:r>
                  <a:rPr lang="ru-RU" sz="2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Sполн</a:t>
                </a:r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0,03 ∙ 12,96 = 0,39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2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 = 12,96 + 0,39 = 13,35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2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общее количество стали</a:t>
                </a:r>
                <a:endParaRPr lang="ru-RU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r"/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Ответ: с учетом швов потребуется 13,35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2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стали</a:t>
                </a:r>
                <a:endParaRPr lang="ru-RU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01" y="3674734"/>
                <a:ext cx="11931005" cy="3080216"/>
              </a:xfrm>
              <a:prstGeom prst="rect">
                <a:avLst/>
              </a:prstGeom>
              <a:blipFill>
                <a:blip r:embed="rId10"/>
                <a:stretch>
                  <a:fillRect l="-459" t="-2170" r="-510" b="-41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727653" y="1289031"/>
            <a:ext cx="10930049" cy="1932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Сварщику необходимо изготовить цистерну цилиндрической формы, высота которой – 3 м, радиус основания – 1,5 м. Вычислить, сколько электродов необходимо для сварки, если на 1 м расходуется 4 электрода, а масса одного электрода 60 г. Вычислить стоимость электродов, если 1 кг их стоит 70 рублей.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50985" y="3282508"/>
            <a:ext cx="3031197" cy="568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</p:spTree>
    <p:extLst>
      <p:ext uri="{BB962C8B-B14F-4D97-AF65-F5344CB8AC3E}">
        <p14:creationId xmlns:p14="http://schemas.microsoft.com/office/powerpoint/2010/main" val="30289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2" presetClass="entr" presetSubtype="4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21" grpId="7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14" grpId="0" animBg="1"/>
      <p:bldP spid="14" grpId="3" animBg="1"/>
      <p:bldP spid="14" grpId="4" animBg="1"/>
      <p:bldP spid="14" grpId="5" animBg="1"/>
      <p:bldP spid="14" grpId="6" animBg="1"/>
      <p:bldP spid="14" grpId="7" animBg="1"/>
      <p:bldP spid="14" grpId="8" animBg="1"/>
      <p:bldP spid="14" grpId="9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3" grpId="0" animBg="1"/>
      <p:bldP spid="23" grpId="3" animBg="1"/>
      <p:bldP spid="23" grpId="4" animBg="1"/>
      <p:bldP spid="23" grpId="5" animBg="1"/>
      <p:bldP spid="23" grpId="6" animBg="1"/>
      <p:bldP spid="23" grpId="7" animBg="1"/>
      <p:bldP spid="23" grpId="8" animBg="1"/>
      <p:bldP spid="23" grpId="9" animBg="1"/>
      <p:bldP spid="24" grpId="0" animBg="1"/>
      <p:bldP spid="24" grpId="3" animBg="1"/>
      <p:bldP spid="24" grpId="4" animBg="1"/>
      <p:bldP spid="24" grpId="5" animBg="1"/>
      <p:bldP spid="24" grpId="7" animBg="1"/>
      <p:bldP spid="24" grpId="8" animBg="1"/>
      <p:bldP spid="24" grpId="9" animBg="1"/>
      <p:bldP spid="24" grpId="1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7" animBg="1"/>
      <p:bldP spid="10" grpId="8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6" grpId="6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7" grpId="6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29" grpId="6" animBg="1"/>
      <p:bldP spid="32" grpId="0" animBg="1"/>
      <p:bldP spid="32" grpId="1" animBg="1"/>
      <p:bldP spid="32" grpId="2" animBg="1"/>
      <p:bldP spid="32" grpId="3" animBg="1"/>
      <p:bldP spid="32" grpId="4" animBg="1"/>
      <p:bldP spid="32" grpId="5" animBg="1"/>
      <p:bldP spid="32" grpId="6" animBg="1"/>
      <p:bldP spid="33" grpId="3" animBg="1"/>
      <p:bldP spid="33" grpId="4" animBg="1"/>
      <p:bldP spid="33" grpId="5" animBg="1"/>
      <p:bldP spid="33" grpId="6" animBg="1"/>
      <p:bldP spid="33" grpId="7" animBg="1"/>
      <p:bldP spid="33" grpId="8" animBg="1"/>
      <p:bldP spid="33" grpId="9" animBg="1"/>
      <p:bldP spid="33" grpId="10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8" grpId="6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39" grpId="7" animBg="1"/>
      <p:bldP spid="39" grpId="8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15670"/>
            <a:ext cx="12192000" cy="68580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" t="5540" r="1546" b="501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04799"/>
              <a:ext cx="11563350" cy="6248401"/>
            </a:xfrm>
            <a:prstGeom prst="rect">
              <a:avLst/>
            </a:prstGeom>
            <a:effectLst>
              <a:glow>
                <a:schemeClr val="bg1">
                  <a:alpha val="0"/>
                </a:schemeClr>
              </a:glow>
            </a:effec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Прямоугольник 20"/>
              <p:cNvSpPr/>
              <p:nvPr/>
            </p:nvSpPr>
            <p:spPr>
              <a:xfrm>
                <a:off x="262581" y="1499271"/>
                <a:ext cx="11680554" cy="18335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fontAlgn="base"/>
                <a:r>
                  <a:rPr lang="ru-RU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боковой стенке высокого цилиндрического бака у самого дна </a:t>
                </a:r>
                <a:r>
                  <a:rPr lang="ru-RU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закреплeн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кран. После его открытия вода начинает вытекать из бака, при этом высота столба воды в </a:t>
                </a:r>
                <a:r>
                  <a:rPr lang="ru-RU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нeм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выраженная в метрах, меняется по закону</a:t>
                </a:r>
                <a14:m>
                  <m:oMath xmlns:m="http://schemas.openxmlformats.org/officeDocument/2006/math">
                    <m:r>
                      <a:rPr lang="ru-RU" sz="2000" i="1">
                        <a:solidFill>
                          <a:schemeClr val="tx1"/>
                        </a:solidFill>
                      </a:rPr>
                      <m:t>𝐻</m:t>
                    </m:r>
                    <m:d>
                      <m:dPr>
                        <m:ctrlPr>
                          <a:rPr lang="ru-RU" sz="2000" i="1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𝑡</m:t>
                        </m:r>
                      </m:e>
                    </m:d>
                    <m:r>
                      <a:rPr lang="ru-RU" sz="2000" i="1">
                        <a:solidFill>
                          <a:schemeClr val="tx1"/>
                        </a:solidFill>
                      </a:rPr>
                      <m:t>=</m:t>
                    </m:r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𝐻</m:t>
                        </m:r>
                      </m:e>
                      <m:sub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0</m:t>
                        </m:r>
                      </m:sub>
                    </m:sSub>
                    <m:r>
                      <a:rPr lang="ru-RU" sz="2000" i="1">
                        <a:solidFill>
                          <a:schemeClr val="tx1"/>
                        </a:solidFill>
                      </a:rPr>
                      <m:t>−</m:t>
                    </m:r>
                    <m:rad>
                      <m:radPr>
                        <m:degHide m:val="on"/>
                        <m:ctrlPr>
                          <a:rPr lang="ru-RU" sz="2000" i="1">
                            <a:solidFill>
                              <a:schemeClr val="tx1"/>
                            </a:solidFill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2</m:t>
                        </m:r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𝑔</m:t>
                        </m:r>
                        <m:sSub>
                          <m:sSubPr>
                            <m:ctrlPr>
                              <a:rPr lang="ru-RU" sz="2000" i="1">
                                <a:solidFill>
                                  <a:schemeClr val="tx1"/>
                                </a:solidFill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solidFill>
                                  <a:schemeClr val="tx1"/>
                                </a:solidFill>
                              </a:rPr>
                              <m:t>𝐻</m:t>
                            </m:r>
                          </m:e>
                          <m:sub>
                            <m:r>
                              <a:rPr lang="ru-RU" sz="2000" i="1">
                                <a:solidFill>
                                  <a:schemeClr val="tx1"/>
                                </a:solidFill>
                              </a:rPr>
                              <m:t>0</m:t>
                            </m:r>
                          </m:sub>
                        </m:sSub>
                      </m:e>
                    </m:rad>
                    <m:r>
                      <a:rPr lang="ru-RU" sz="2000" i="1">
                        <a:solidFill>
                          <a:schemeClr val="tx1"/>
                        </a:solidFill>
                      </a:rPr>
                      <m:t>𝑘𝑡</m:t>
                    </m:r>
                    <m:r>
                      <a:rPr lang="ru-RU" sz="2000" i="1">
                        <a:solidFill>
                          <a:schemeClr val="tx1"/>
                        </a:solidFill>
                      </a:rPr>
                      <m:t>+</m:t>
                    </m:r>
                    <m:f>
                      <m:fPr>
                        <m:ctrlPr>
                          <a:rPr lang="ru-RU" sz="20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𝑔</m:t>
                        </m:r>
                      </m:num>
                      <m:den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ru-RU" sz="2000" i="1">
                            <a:solidFill>
                              <a:schemeClr val="tx1"/>
                            </a:solidFill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𝑘</m:t>
                        </m:r>
                      </m:e>
                      <m:sup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ru-RU" sz="2000" i="1">
                            <a:solidFill>
                              <a:schemeClr val="tx1"/>
                            </a:solidFill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𝑡</m:t>
                        </m:r>
                      </m:e>
                      <m:sup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где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— время в секундах, прошедшее с момента открытия крана, 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𝐻</m:t>
                        </m:r>
                      </m:e>
                      <m:sub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0</m:t>
                        </m:r>
                      </m:sub>
                    </m:sSub>
                    <m:r>
                      <a:rPr lang="ru-RU" sz="2000" i="1">
                        <a:solidFill>
                          <a:schemeClr val="tx1"/>
                        </a:solidFill>
                      </a:rPr>
                      <m:t>=20 </m:t>
                    </m:r>
                  </m:oMath>
                </a14:m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м — начальная высота столба воды,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=1/400 — отношение площадей поперечных сечений крана и бака, а — ускорение свободного падения (считайте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=10  м/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schemeClr val="tx1"/>
                            </a:solidFill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𝑐</m:t>
                        </m:r>
                      </m:e>
                      <m:sup>
                        <m:r>
                          <a:rPr lang="ru-RU" sz="2000" i="1">
                            <a:solidFill>
                              <a:schemeClr val="tx1"/>
                            </a:solidFill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Через сколько секунд после открытия крана в баке останется четверть первоначального </a:t>
                </a:r>
                <a:r>
                  <a:rPr lang="ru-RU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объeма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воды?</a:t>
                </a:r>
              </a:p>
            </p:txBody>
          </p:sp>
        </mc:Choice>
        <mc:Fallback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81" y="1499271"/>
                <a:ext cx="11680554" cy="1833563"/>
              </a:xfrm>
              <a:prstGeom prst="rect">
                <a:avLst/>
              </a:prstGeom>
              <a:blipFill>
                <a:blip r:embed="rId5"/>
                <a:stretch>
                  <a:fillRect l="-469" t="-6931" r="-261" b="-108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 21"/>
          <p:cNvSpPr/>
          <p:nvPr/>
        </p:nvSpPr>
        <p:spPr>
          <a:xfrm>
            <a:off x="815708" y="1427432"/>
            <a:ext cx="10888922" cy="180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 на ремень ГРМ (ремень газораспределительного механизма) была повышена на 23% и составила 1845 рублей. Сколько рублей стоил ремень ГРМ до повышения цены?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811" y="804036"/>
            <a:ext cx="159186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1582" y="817708"/>
            <a:ext cx="154330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4775" y="810815"/>
            <a:ext cx="1624591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01220" y="3457957"/>
            <a:ext cx="2364798" cy="36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68738" y="3508499"/>
            <a:ext cx="2364798" cy="36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Прямоугольник 22"/>
              <p:cNvSpPr/>
              <p:nvPr/>
            </p:nvSpPr>
            <p:spPr>
              <a:xfrm>
                <a:off x="211115" y="3907927"/>
                <a:ext cx="11926556" cy="27809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/>
                <a:r>
                  <a:rPr lang="ru-RU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Четверть объема останется тогда в баке, когда высота столба воды в баке станет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ru-RU" sz="1400" i="1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ru-RU" sz="1400" i="1">
                            <a:solidFill>
                              <a:schemeClr val="tx1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*20=5 м.</a:t>
                </a:r>
              </a:p>
              <a:p>
                <a:pPr fontAlgn="base"/>
                <a:r>
                  <a:rPr lang="ru-RU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Подставляем 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 в основную формулу:</a:t>
                </a:r>
              </a:p>
              <a:p>
                <a:pPr fontAlgn="base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5=20−</m:t>
                      </m:r>
                      <m:rad>
                        <m:radPr>
                          <m:degHide m:val="on"/>
                          <m:ctrlPr>
                            <a:rPr lang="ru-RU" sz="1400" i="1">
                              <a:solidFill>
                                <a:schemeClr val="tx1"/>
                              </a:solidFill>
                            </a:rPr>
                          </m:ctrlPr>
                        </m:radPr>
                        <m:deg/>
                        <m:e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2∙10∙20</m:t>
                          </m:r>
                        </m:e>
                      </m:rad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∙</m:t>
                      </m:r>
                      <m:f>
                        <m:fPr>
                          <m:ctrlPr>
                            <a:rPr lang="ru-RU" sz="1400" i="1">
                              <a:solidFill>
                                <a:schemeClr val="tx1"/>
                              </a:solidFill>
                            </a:rPr>
                          </m:ctrlPr>
                        </m:fPr>
                        <m:num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1</m:t>
                          </m:r>
                        </m:num>
                        <m:den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400</m:t>
                          </m:r>
                        </m:den>
                      </m:f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∙</m:t>
                      </m:r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𝑡</m:t>
                      </m:r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+</m:t>
                      </m:r>
                      <m:f>
                        <m:fPr>
                          <m:ctrlPr>
                            <a:rPr lang="ru-RU" sz="1400" i="1">
                              <a:solidFill>
                                <a:schemeClr val="tx1"/>
                              </a:solidFill>
                            </a:rPr>
                          </m:ctrlPr>
                        </m:fPr>
                        <m:num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10</m:t>
                          </m:r>
                        </m:num>
                        <m:den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2</m:t>
                          </m:r>
                        </m:den>
                      </m:f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∙</m:t>
                      </m:r>
                      <m:sSup>
                        <m:sSupPr>
                          <m:ctrlPr>
                            <a:rPr lang="ru-RU" sz="1400" i="1">
                              <a:solidFill>
                                <a:schemeClr val="tx1"/>
                              </a:solidFill>
                            </a:rPr>
                          </m:ctrlPr>
                        </m:sSupPr>
                        <m:e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(</m:t>
                          </m:r>
                          <m:f>
                            <m:fPr>
                              <m:ctrlPr>
                                <a:rPr lang="ru-RU" sz="1400" i="1">
                                  <a:solidFill>
                                    <a:schemeClr val="tx1"/>
                                  </a:solidFill>
                                </a:rPr>
                              </m:ctrlPr>
                            </m:fPr>
                            <m:num>
                              <m:r>
                                <a:rPr lang="ru-RU" sz="1400" i="1">
                                  <a:solidFill>
                                    <a:schemeClr val="tx1"/>
                                  </a:solidFill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1400" i="1">
                                  <a:solidFill>
                                    <a:schemeClr val="tx1"/>
                                  </a:solidFill>
                                </a:rPr>
                                <m:t>400</m:t>
                              </m:r>
                            </m:den>
                          </m:f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)</m:t>
                          </m:r>
                        </m:e>
                        <m:sup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2</m:t>
                          </m:r>
                        </m:sup>
                      </m:sSup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∙</m:t>
                      </m:r>
                      <m:sSup>
                        <m:sSupPr>
                          <m:ctrlPr>
                            <a:rPr lang="ru-RU" sz="1400" i="1">
                              <a:solidFill>
                                <a:schemeClr val="tx1"/>
                              </a:solidFill>
                            </a:rPr>
                          </m:ctrlPr>
                        </m:sSupPr>
                        <m:e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𝑡</m:t>
                          </m:r>
                        </m:e>
                        <m:sup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/>
                <a:r>
                  <a:rPr lang="ru-RU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Откуда</a:t>
                </a:r>
                <a14:m>
                  <m:oMath xmlns:m="http://schemas.openxmlformats.org/officeDocument/2006/math">
                    <m:r>
                      <a:rPr lang="ru-RU" sz="1400" i="1">
                        <a:solidFill>
                          <a:schemeClr val="tx1"/>
                        </a:solidFill>
                      </a:rPr>
                      <m:t>  </m:t>
                    </m:r>
                    <m:f>
                      <m:fPr>
                        <m:ctrlPr>
                          <a:rPr lang="ru-RU" sz="1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ru-RU" sz="1400" i="1">
                            <a:solidFill>
                              <a:schemeClr val="tx1"/>
                            </a:solidFill>
                          </a:rPr>
                          <m:t>5</m:t>
                        </m:r>
                      </m:num>
                      <m:den>
                        <m:sSup>
                          <m:sSupPr>
                            <m:ctrlPr>
                              <a:rPr lang="ru-RU" sz="1400" i="1">
                                <a:solidFill>
                                  <a:schemeClr val="tx1"/>
                                </a:solidFill>
                              </a:rPr>
                            </m:ctrlPr>
                          </m:sSupPr>
                          <m:e>
                            <m:r>
                              <a:rPr lang="ru-RU" sz="1400" i="1">
                                <a:solidFill>
                                  <a:schemeClr val="tx1"/>
                                </a:solidFill>
                              </a:rPr>
                              <m:t>400</m:t>
                            </m:r>
                          </m:e>
                          <m:sup>
                            <m:r>
                              <a:rPr lang="ru-RU" sz="1400" i="1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1400" i="1">
                        <a:solidFill>
                          <a:schemeClr val="tx1"/>
                        </a:solidFill>
                      </a:rPr>
                      <m:t>∙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tx1"/>
                            </a:solidFill>
                          </a:rPr>
                        </m:ctrlPr>
                      </m:sSupPr>
                      <m:e>
                        <m:r>
                          <a:rPr lang="ru-RU" sz="1400" i="1">
                            <a:solidFill>
                              <a:schemeClr val="tx1"/>
                            </a:solidFill>
                          </a:rPr>
                          <m:t>𝑡</m:t>
                        </m:r>
                      </m:e>
                      <m:sup>
                        <m:r>
                          <a:rPr lang="ru-RU" sz="1400" i="1">
                            <a:solidFill>
                              <a:schemeClr val="tx1"/>
                            </a:solidFill>
                          </a:rPr>
                          <m:t>2</m:t>
                        </m:r>
                      </m:sup>
                    </m:sSup>
                    <m:r>
                      <a:rPr lang="ru-RU" sz="1400" i="1">
                        <a:solidFill>
                          <a:schemeClr val="tx1"/>
                        </a:solidFill>
                      </a:rPr>
                      <m:t>−</m:t>
                    </m:r>
                    <m:f>
                      <m:fPr>
                        <m:ctrlPr>
                          <a:rPr lang="ru-RU" sz="1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ru-RU" sz="1400" i="1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ru-RU" sz="1400" i="1">
                            <a:solidFill>
                              <a:schemeClr val="tx1"/>
                            </a:solidFill>
                          </a:rPr>
                          <m:t>20</m:t>
                        </m:r>
                      </m:den>
                    </m:f>
                    <m:r>
                      <a:rPr lang="ru-RU" sz="1400" i="1">
                        <a:solidFill>
                          <a:schemeClr val="tx1"/>
                        </a:solidFill>
                      </a:rPr>
                      <m:t>∙</m:t>
                    </m:r>
                    <m:r>
                      <a:rPr lang="ru-RU" sz="1400" i="1">
                        <a:solidFill>
                          <a:schemeClr val="tx1"/>
                        </a:solidFill>
                      </a:rPr>
                      <m:t>𝑡</m:t>
                    </m:r>
                    <m:r>
                      <a:rPr lang="ru-RU" sz="1400" i="1">
                        <a:solidFill>
                          <a:schemeClr val="tx1"/>
                        </a:solidFill>
                      </a:rPr>
                      <m:t>+15=0</m:t>
                    </m:r>
                  </m:oMath>
                </a14:m>
                <a:endPara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400" i="1">
                              <a:solidFill>
                                <a:schemeClr val="tx1"/>
                              </a:solidFill>
                            </a:rPr>
                          </m:ctrlPr>
                        </m:sSupPr>
                        <m:e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𝑡</m:t>
                          </m:r>
                        </m:e>
                        <m:sup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2</m:t>
                          </m:r>
                        </m:sup>
                      </m:sSup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−1600</m:t>
                      </m:r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𝑡</m:t>
                      </m:r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+480000=0</m:t>
                      </m:r>
                    </m:oMath>
                  </m:oMathPara>
                </a14:m>
                <a:endPara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>
                              <a:solidFill>
                                <a:schemeClr val="tx1"/>
                              </a:solidFill>
                            </a:rPr>
                          </m:ctrlPr>
                        </m:fPr>
                        <m:num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𝐷</m:t>
                          </m:r>
                        </m:num>
                        <m:den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2</m:t>
                          </m:r>
                        </m:den>
                      </m:f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=</m:t>
                      </m:r>
                      <m:sSup>
                        <m:sSupPr>
                          <m:ctrlPr>
                            <a:rPr lang="ru-RU" sz="1400" i="1">
                              <a:solidFill>
                                <a:schemeClr val="tx1"/>
                              </a:solidFill>
                            </a:rPr>
                          </m:ctrlPr>
                        </m:sSupPr>
                        <m:e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800</m:t>
                          </m:r>
                        </m:e>
                        <m:sup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2</m:t>
                          </m:r>
                        </m:sup>
                      </m:sSup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−480000=160000=</m:t>
                      </m:r>
                      <m:sSup>
                        <m:sSupPr>
                          <m:ctrlPr>
                            <a:rPr lang="ru-RU" sz="1400" i="1">
                              <a:solidFill>
                                <a:schemeClr val="tx1"/>
                              </a:solidFill>
                            </a:rPr>
                          </m:ctrlPr>
                        </m:sSupPr>
                        <m:e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400</m:t>
                          </m:r>
                        </m:e>
                        <m:sup>
                          <m:r>
                            <a:rPr lang="ru-RU" sz="1400" i="1">
                              <a:solidFill>
                                <a:schemeClr val="tx1"/>
                              </a:solidFill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𝑡</m:t>
                      </m:r>
                      <m:r>
                        <a:rPr lang="ru-RU" sz="1400" i="1">
                          <a:solidFill>
                            <a:schemeClr val="tx1"/>
                          </a:solidFill>
                        </a:rPr>
                        <m:t>=800±400</m:t>
                      </m:r>
                    </m:oMath>
                  </m:oMathPara>
                </a14:m>
                <a:endPara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/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ru-RU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=400   или 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ru-RU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=1200</a:t>
                </a:r>
              </a:p>
              <a:p>
                <a:pPr fontAlgn="base"/>
                <a:r>
                  <a:rPr lang="ru-RU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Таким образом, через 400 с после открытия крана в баке останется четверть первоначального </a:t>
                </a:r>
                <a:r>
                  <a:rPr lang="ru-RU" sz="1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объeма</a:t>
                </a:r>
                <a:r>
                  <a:rPr lang="ru-RU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воды.</a:t>
                </a:r>
              </a:p>
              <a:p>
                <a:pPr fontAlgn="base"/>
                <a:r>
                  <a:rPr lang="ru-RU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Ответ: 400 с. </a:t>
                </a:r>
              </a:p>
            </p:txBody>
          </p:sp>
        </mc:Choice>
        <mc:Fallback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15" y="3907927"/>
                <a:ext cx="11926556" cy="2780910"/>
              </a:xfrm>
              <a:prstGeom prst="rect">
                <a:avLst/>
              </a:prstGeom>
              <a:blipFill>
                <a:blip r:embed="rId6"/>
                <a:stretch>
                  <a:fillRect l="-102" b="-21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Прямоугольник 23"/>
          <p:cNvSpPr/>
          <p:nvPr/>
        </p:nvSpPr>
        <p:spPr>
          <a:xfrm>
            <a:off x="2196366" y="4156840"/>
            <a:ext cx="7405512" cy="16657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1845 р – 123%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– 100%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Х=(1845*100)/123=1500   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1500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ая выноска 8">
            <a:hlinkClick r:id="rId7" action="ppaction://hlinksldjump"/>
          </p:cNvPr>
          <p:cNvSpPr/>
          <p:nvPr/>
        </p:nvSpPr>
        <p:spPr>
          <a:xfrm>
            <a:off x="0" y="-12294"/>
            <a:ext cx="2322286" cy="550387"/>
          </a:xfrm>
          <a:prstGeom prst="wedge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главную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98398" y="810815"/>
            <a:ext cx="1608921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4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96351" y="797275"/>
            <a:ext cx="1622207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5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4624" y="1412316"/>
            <a:ext cx="11733746" cy="17880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окраски   крупногабаритных   деталей   методом   пневматического распыления   на   специализированной   площадке   ремонтного   цеха   за   год расходуется 11,7 т эмали НЦ-25. Определить годовые валовые выделения и выброс окрасочного аэрозоля. Доля сухого остатка в эмали составляет 34 %. Определить максимальное разовое выделение аэрозоля, если работа велась равномерно в году, при среднем количестве рабочих дней в месяц – 21 и среднем времени окраски – 1,5 ч/день.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94304" y="781356"/>
            <a:ext cx="156881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6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58002" y="752119"/>
            <a:ext cx="1560368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7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2490" y="3947496"/>
            <a:ext cx="11660477" cy="2678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Валовое выделение окрасочного аэрозоля определяется по формуле:</a:t>
            </a:r>
          </a:p>
          <a:p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0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·∆</a:t>
            </a:r>
            <a:r>
              <a:rPr lang="ru-RU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·δ</a:t>
            </a:r>
            <a:r>
              <a:rPr lang="ru-RU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·10</a:t>
            </a:r>
            <a:r>
              <a:rPr lang="ru-RU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=11,7·34·30 ·10</a:t>
            </a:r>
            <a:r>
              <a:rPr lang="ru-RU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1,1934 т/год.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поступлением окрасочного аэрозоля из зоны выделения непосредственно с атмосферу валовый выброс аэрозоля равен валовому выделению, а именно – 1,1934 т/год.</a:t>
            </a:r>
          </a:p>
          <a:p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1,1934 / 12 = 0,0995 т/месяц.</a:t>
            </a:r>
          </a:p>
          <a:p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2000" baseline="30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M</a:t>
            </a:r>
            <a:r>
              <a:rPr lang="ru-RU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·10</a:t>
            </a:r>
            <a:r>
              <a:rPr lang="ru-RU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(3600·n·t) = 0,0995 ·10</a:t>
            </a:r>
            <a:r>
              <a:rPr lang="ru-RU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(3600·21·1,5) = 0,88 г/с.</a:t>
            </a:r>
          </a:p>
          <a:p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1,1934 т/год; 0,0995 т/месяц; 0,88 г/с.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07144" y="3412401"/>
            <a:ext cx="2118880" cy="379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57552" y="3415113"/>
            <a:ext cx="1987889" cy="403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07007" y="3384297"/>
            <a:ext cx="1991702" cy="407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027207" y="3385312"/>
            <a:ext cx="2141036" cy="397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65191" y="1383154"/>
            <a:ext cx="10322972" cy="1802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плану должен изготовить 40 деталей. Сколько деталей он должен изготовить, чтобы перевыполнить план более чем на 7%?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1467" y="4243610"/>
            <a:ext cx="9717023" cy="1990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40 – 100%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Х – 107%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Х=(40*107)/100=42,8 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Ответ</a:t>
            </a:r>
            <a:r>
              <a:rPr lang="ru-RU" sz="2800" b="1" dirty="0">
                <a:solidFill>
                  <a:schemeClr val="tx1"/>
                </a:solidFill>
              </a:rPr>
              <a:t>: 43 детали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087745" y="1454212"/>
            <a:ext cx="9444046" cy="1441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Вычислить работу, совершенную при сжатии пружины на 0,06 м, если для ее сжатия на 0,01 нужна сила 10 Н.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218805" y="4128012"/>
            <a:ext cx="6522737" cy="2088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1845 р – 123%</a:t>
            </a:r>
          </a:p>
          <a:p>
            <a:r>
              <a:rPr 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– 100%</a:t>
            </a:r>
          </a:p>
          <a:p>
            <a:r>
              <a:rPr 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Х=(1845*100)/123=1500    </a:t>
            </a:r>
          </a:p>
          <a:p>
            <a:r>
              <a:rPr 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1500 рублей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Прямоугольник 38"/>
              <p:cNvSpPr/>
              <p:nvPr/>
            </p:nvSpPr>
            <p:spPr>
              <a:xfrm>
                <a:off x="936967" y="4354118"/>
                <a:ext cx="9214997" cy="20703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=</a:t>
                </a:r>
                <a:r>
                  <a:rPr lang="en-US" sz="2000" dirty="0">
                    <a:solidFill>
                      <a:schemeClr val="tx1"/>
                    </a:solidFill>
                  </a:rPr>
                  <a:t>0.06 </a:t>
                </a:r>
                <a:r>
                  <a:rPr lang="ru-RU" sz="2000" dirty="0">
                    <a:solidFill>
                      <a:schemeClr val="tx1"/>
                    </a:solidFill>
                  </a:rPr>
                  <a:t>м</a:t>
                </a:r>
                <a:r>
                  <a:rPr lang="en-US" sz="2000" dirty="0">
                    <a:solidFill>
                      <a:schemeClr val="tx1"/>
                    </a:solidFill>
                  </a:rPr>
                  <a:t>    </a:t>
                </a:r>
                <a:endParaRPr lang="ru-RU" sz="20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=0.01 </a:t>
                </a:r>
                <a:r>
                  <a:rPr lang="ru-RU" sz="2000" dirty="0">
                    <a:solidFill>
                      <a:schemeClr val="tx1"/>
                    </a:solidFill>
                  </a:rPr>
                  <a:t>м</a:t>
                </a:r>
                <a:r>
                  <a:rPr lang="en-US" sz="2000" dirty="0">
                    <a:solidFill>
                      <a:schemeClr val="tx1"/>
                    </a:solidFill>
                  </a:rPr>
                  <a:t>     </a:t>
                </a:r>
                <a:endParaRPr lang="ru-RU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F=10 H     </a:t>
                </a:r>
                <a:endParaRPr lang="ru-RU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A=?</a:t>
                </a:r>
                <a:endParaRPr lang="ru-RU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k=F/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A=k</a:t>
                </a:r>
                <a:r>
                  <a:rPr lang="en-US" sz="2000" dirty="0">
                    <a:solidFill>
                      <a:schemeClr val="tx1"/>
                    </a:solidFill>
                  </a:rPr>
                  <a:t>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²/2=F*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²/(2*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)=10*0.06²/(2*0.01)=1.8 </a:t>
                </a:r>
                <a:r>
                  <a:rPr lang="ru-RU" sz="2000" dirty="0">
                    <a:solidFill>
                      <a:schemeClr val="tx1"/>
                    </a:solidFill>
                  </a:rPr>
                  <a:t>Дж</a:t>
                </a:r>
              </a:p>
              <a:p>
                <a:r>
                  <a:rPr lang="ru-RU" sz="2000" dirty="0">
                    <a:solidFill>
                      <a:schemeClr val="tx1"/>
                    </a:solidFill>
                  </a:rPr>
                  <a:t>ответ </a:t>
                </a:r>
                <a:r>
                  <a:rPr lang="en-US" sz="2000" dirty="0">
                    <a:solidFill>
                      <a:schemeClr val="tx1"/>
                    </a:solidFill>
                  </a:rPr>
                  <a:t>1.8 </a:t>
                </a:r>
                <a:r>
                  <a:rPr lang="ru-RU" sz="2000" dirty="0" smtClean="0">
                    <a:solidFill>
                      <a:schemeClr val="tx1"/>
                    </a:solidFill>
                  </a:rPr>
                  <a:t>Дж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67" y="4354118"/>
                <a:ext cx="9214997" cy="2070341"/>
              </a:xfrm>
              <a:prstGeom prst="rect">
                <a:avLst/>
              </a:prstGeom>
              <a:blipFill>
                <a:blip r:embed="rId8"/>
                <a:stretch>
                  <a:fillRect l="-661" t="-4971" b="-87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815708" y="4200711"/>
            <a:ext cx="9336256" cy="20600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50:100=0,5 98=49(л) – чистого ацетилена </a:t>
            </a:r>
          </a:p>
          <a:p>
            <a:pPr algn="ctr"/>
            <a:r>
              <a:rPr lang="ru-RU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 49 л.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1115" y="1393216"/>
            <a:ext cx="11745009" cy="1973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ацетилен содержит 2% примесей. Найдите объем чистого ацетилена, если объем баллона технического ацетилена 50л.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16826" y="1499271"/>
            <a:ext cx="11479159" cy="4922891"/>
            <a:chOff x="1524000" y="-2622884"/>
            <a:chExt cx="11479159" cy="4922891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1524000" y="-2622884"/>
              <a:ext cx="11479159" cy="49228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</a:endParaRPr>
            </a:p>
          </p:txBody>
        </p:sp>
        <p:pic>
          <p:nvPicPr>
            <p:cNvPr id="42" name="Рисунок 41" descr="https://www.oil-club.ru/forum/uploads/monthly_2021_02/slide4-l.jpg.4d10e56b102a9ddb85e5515fa2712b0c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097" y="-1757238"/>
              <a:ext cx="4703705" cy="3748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Рисунок 42" descr="https://cf3.ppt-online.org/files3/slide/a/aS1y3pxFibsGu52PHer4EWZVnJNgC0ADTKIkOm/slide-0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69" y="-1791541"/>
              <a:ext cx="5084447" cy="34725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Прямоугольник 7"/>
          <p:cNvSpPr/>
          <p:nvPr/>
        </p:nvSpPr>
        <p:spPr>
          <a:xfrm>
            <a:off x="4826234" y="3372781"/>
            <a:ext cx="2512093" cy="501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</p:spTree>
    <p:extLst>
      <p:ext uri="{BB962C8B-B14F-4D97-AF65-F5344CB8AC3E}">
        <p14:creationId xmlns:p14="http://schemas.microsoft.com/office/powerpoint/2010/main" val="445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6" animBg="1"/>
      <p:bldP spid="22" grpId="7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6" animBg="1"/>
      <p:bldP spid="23" grpId="7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4" grpId="7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6" grpId="6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7" grpId="6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29" grpId="6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30" grpId="6" animBg="1"/>
      <p:bldP spid="30" grpId="7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8" grpId="6" animBg="1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3" grpId="6" animBg="1"/>
      <p:bldP spid="33" grpId="7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39" grpId="7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4" grpId="6" animBg="1"/>
      <p:bldP spid="14" grpId="7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15670"/>
            <a:ext cx="12192000" cy="68580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" t="5540" r="1546" b="501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04799"/>
              <a:ext cx="11563350" cy="6248401"/>
            </a:xfrm>
            <a:prstGeom prst="rect">
              <a:avLst/>
            </a:prstGeom>
            <a:effectLst>
              <a:glow>
                <a:schemeClr val="bg1">
                  <a:alpha val="0"/>
                </a:schemeClr>
              </a:glow>
            </a:effectLst>
          </p:spPr>
        </p:pic>
      </p:grpSp>
      <p:sp>
        <p:nvSpPr>
          <p:cNvPr id="21" name="Прямоугольник 20"/>
          <p:cNvSpPr/>
          <p:nvPr/>
        </p:nvSpPr>
        <p:spPr>
          <a:xfrm>
            <a:off x="975329" y="1442896"/>
            <a:ext cx="10182510" cy="183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Нефть в сосуде цилиндрической формы находится на уровне h=80 см. На каком уровне окажется нефть, если её перелить в другой цилиндрический сосуд, у которого радиус основания в четыре раза больше, чем у данного?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459249" y="1503556"/>
            <a:ext cx="10182510" cy="180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сколько раз больше должен быть объём 20 -процентного раствора кислоты, чем объём 14 -процентного раствора той же кислоты, чтобы при смешивании получить 18 -процентный раствор?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811" y="804036"/>
            <a:ext cx="159186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1582" y="817708"/>
            <a:ext cx="154330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4775" y="810815"/>
            <a:ext cx="1624591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97588" y="3404808"/>
            <a:ext cx="2364798" cy="36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72526" y="3410588"/>
            <a:ext cx="2364798" cy="36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Прямоугольник 22"/>
              <p:cNvSpPr/>
              <p:nvPr/>
            </p:nvSpPr>
            <p:spPr>
              <a:xfrm>
                <a:off x="1291913" y="4087948"/>
                <a:ext cx="10451282" cy="26168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Найдем </a:t>
                </a:r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объем жидкости для первого сосуда:</a:t>
                </a:r>
              </a:p>
              <a:p>
                <a:pPr lvl="0"/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V1 = 80*π*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 </a:t>
                </a:r>
              </a:p>
              <a:p>
                <a:pPr lvl="0"/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Найдем объем жидкости для второго сосуда:</a:t>
                </a:r>
              </a:p>
              <a:p>
                <a:pPr lvl="0"/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V2 = h*π*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Объем переливаемой жидкости одинаков, следовательно, V1 = V2:</a:t>
                </a:r>
              </a:p>
              <a:p>
                <a:pPr lvl="0"/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80*π*r2 = h*π*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Осталось найти высоту уровня </a:t>
                </a:r>
                <a:r>
                  <a:rPr lang="ru-RU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нефти</a:t>
                </a:r>
                <a:r>
                  <a:rPr lang="ru-RU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 втором цилиндре:</a:t>
                </a:r>
              </a:p>
              <a:p>
                <a:pPr lvl="0"/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= (80*π*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)/(π*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/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= 80/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ru-RU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5</a:t>
                </a:r>
              </a:p>
              <a:p>
                <a:pPr lvl="0"/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см – высота </a:t>
                </a:r>
                <a:r>
                  <a:rPr lang="ru-RU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уровнянефти</a:t>
                </a:r>
                <a:r>
                  <a:rPr lang="ru-RU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 втором </a:t>
                </a:r>
                <a:r>
                  <a:rPr lang="ru-RU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цилиндре</a:t>
                </a:r>
                <a:endParaRPr lang="ru-RU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913" y="4087948"/>
                <a:ext cx="10451282" cy="2616814"/>
              </a:xfrm>
              <a:prstGeom prst="rect">
                <a:avLst/>
              </a:prstGeom>
              <a:blipFill>
                <a:blip r:embed="rId5"/>
                <a:stretch>
                  <a:fillRect l="-466" b="-23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Прямоугольник 23"/>
              <p:cNvSpPr/>
              <p:nvPr/>
            </p:nvSpPr>
            <p:spPr>
              <a:xfrm>
                <a:off x="754249" y="4311857"/>
                <a:ext cx="10759430" cy="24221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Пусть объём 20 -процентного раствора кислоты равен х литров, а объём 14 -процентного раствора той же кислоты равен у литров, тогда требуется найти значение величины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х</m:t>
                        </m:r>
                      </m:num>
                      <m:den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у</m:t>
                        </m:r>
                      </m:den>
                    </m:f>
                  </m:oMath>
                </a14:m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при условии</a:t>
                </a:r>
              </a:p>
              <a:p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0,2х+0,14у= 0,18(</a:t>
                </a:r>
                <a:r>
                  <a:rPr lang="ru-RU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х+у</a:t>
                </a:r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ru-RU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 </m:t>
                    </m:r>
                    <m:f>
                      <m:f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х</m:t>
                        </m:r>
                      </m:num>
                      <m:den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у</m:t>
                        </m:r>
                      </m:den>
                    </m:f>
                    <m:r>
                      <a:rPr lang="ru-RU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Ответ:</a:t>
                </a:r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/>
                <a:endPara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49" y="4311857"/>
                <a:ext cx="10759430" cy="2422124"/>
              </a:xfrm>
              <a:prstGeom prst="rect">
                <a:avLst/>
              </a:prstGeom>
              <a:blipFill>
                <a:blip r:embed="rId6"/>
                <a:stretch>
                  <a:fillRect l="-4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ая выноска 8">
            <a:hlinkClick r:id="rId7" action="ppaction://hlinksldjump"/>
          </p:cNvPr>
          <p:cNvSpPr/>
          <p:nvPr/>
        </p:nvSpPr>
        <p:spPr>
          <a:xfrm>
            <a:off x="0" y="-12294"/>
            <a:ext cx="2322286" cy="550387"/>
          </a:xfrm>
          <a:prstGeom prst="wedge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главную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98398" y="810815"/>
            <a:ext cx="1608921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4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96351" y="797275"/>
            <a:ext cx="1622207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5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44880" y="1481955"/>
            <a:ext cx="10334804" cy="1937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г воды растворили 4 г поваренной соли. Чему равна процентная концентрация соли в растворе?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94304" y="781356"/>
            <a:ext cx="156881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6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58002" y="752119"/>
            <a:ext cx="1560368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7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8697" y="4344234"/>
            <a:ext cx="10320825" cy="1946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96+4=100 (г) – масса раствора</a:t>
            </a:r>
          </a:p>
          <a:p>
            <a:pPr algn="ctr"/>
            <a:r>
              <a:rPr lang="ru-RU" sz="4800" dirty="0">
                <a:solidFill>
                  <a:schemeClr val="tx1"/>
                </a:solidFill>
              </a:rPr>
              <a:t>4/100=0,04=4%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06448" y="3453674"/>
            <a:ext cx="2118880" cy="379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30009" y="3394424"/>
            <a:ext cx="1987889" cy="403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090624" y="3412252"/>
            <a:ext cx="1991702" cy="407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051404" y="3441536"/>
            <a:ext cx="2055410" cy="307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331650" y="1447708"/>
            <a:ext cx="10322972" cy="1971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Рассчитайте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какая масса соли получится при взаимодействии 1 кг известняка, содержащего 90 % карбоната кальция, с избытком соляной кислоты.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Прямоугольник 29"/>
              <p:cNvSpPr/>
              <p:nvPr/>
            </p:nvSpPr>
            <p:spPr>
              <a:xfrm>
                <a:off x="757175" y="3879402"/>
                <a:ext cx="10817426" cy="27791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M</a:t>
                </a:r>
                <a:r>
                  <a:rPr lang="ru-RU" sz="2800" b="1" dirty="0">
                    <a:solidFill>
                      <a:schemeClr val="tx1"/>
                    </a:solidFill>
                  </a:rPr>
                  <a:t>изв-1000г   </a:t>
                </a:r>
              </a:p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W CaCO3-90%</a:t>
                </a:r>
              </a:p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CaCO3 + 2HCl→ CaCl2 + H2CO3</a:t>
                </a:r>
                <a:endParaRPr lang="ru-RU" sz="2800" b="1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ru-RU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𝟏𝟎𝟎𝟎</m:t>
                    </m:r>
                    <m:r>
                      <a:rPr lang="ru-RU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г – </m:t>
                    </m:r>
                    <m:r>
                      <a:rPr lang="ru-RU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ru-RU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ru-RU" sz="2800" b="1" i="1" dirty="0">
                    <a:solidFill>
                      <a:schemeClr val="tx1"/>
                    </a:solidFill>
                  </a:rPr>
                  <a:t>х </a:t>
                </a:r>
                <a:endParaRPr lang="ru-RU" sz="28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2800" b="1" i="1" dirty="0">
                    <a:solidFill>
                      <a:schemeClr val="tx1"/>
                    </a:solidFill>
                  </a:rPr>
                  <a:t>г – 90%</a:t>
                </a:r>
                <a:endParaRPr lang="ru-RU" sz="28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2800" b="1" i="1" dirty="0">
                    <a:solidFill>
                      <a:schemeClr val="tx1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  <m:r>
                          <a:rPr lang="ru-RU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ru-RU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ru-RU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lang="ru-RU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𝟗𝟎𝟎</m:t>
                    </m:r>
                    <m:r>
                      <a:rPr lang="ru-RU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г</m:t>
                    </m:r>
                  </m:oMath>
                </a14:m>
                <a:r>
                  <a:rPr lang="ru-RU" sz="2800" b="1" i="1" dirty="0">
                    <a:solidFill>
                      <a:schemeClr val="tx1"/>
                    </a:solidFill>
                  </a:rPr>
                  <a:t> (чистого вещества</a:t>
                </a:r>
                <a:r>
                  <a:rPr lang="ru-RU" sz="2800" b="1" i="1" dirty="0" smtClean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75" y="3879402"/>
                <a:ext cx="10817426" cy="2779197"/>
              </a:xfrm>
              <a:prstGeom prst="rect">
                <a:avLst/>
              </a:prstGeom>
              <a:blipFill>
                <a:blip r:embed="rId8"/>
                <a:stretch>
                  <a:fillRect t="-2838" b="-39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Прямоугольник 31"/>
          <p:cNvSpPr/>
          <p:nvPr/>
        </p:nvSpPr>
        <p:spPr>
          <a:xfrm>
            <a:off x="1291913" y="1590317"/>
            <a:ext cx="10363477" cy="1538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сосуд, содержащий 5 литров 12−процентного водного раствора некоторого вещества, добавили 7 литров воды. Сколько процентов составляет концентрация получившегося раствора?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92972" y="1421287"/>
            <a:ext cx="10736693" cy="19041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Смешав 30-процентный и 60-процентный растворы кислоты и добавив 10 кг чистой воды, получили 36-процентный раствор кислоты. Если бы вместо 10 кг воды добавили 10 кг 50-процентного раствора той же кислоты, то получили бы 41-процентный раствор кислоты. Сколько килограммов 30-процентного раствора использовали для получения смеси?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Прямоугольник 32"/>
              <p:cNvSpPr/>
              <p:nvPr/>
            </p:nvSpPr>
            <p:spPr>
              <a:xfrm>
                <a:off x="149246" y="3809635"/>
                <a:ext cx="11951097" cy="302396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Концентрация раствора равна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ru-RU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в−ва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ru-RU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р−ра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∙100%</m:t>
                    </m:r>
                  </m:oMath>
                </a14:m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Объем вещества в исходном растворе равен     литра. При добавлении 7 литров воды общий объем раствора увеличится, а объем растворенного вещества останется прежним. Таким образом, концентрация полученного раствора равна: 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0,6</m:t>
                        </m:r>
                      </m:num>
                      <m:den>
                        <m: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5+7</m:t>
                        </m:r>
                      </m:den>
                    </m:f>
                    <m:r>
                      <a:rPr lang="ru-RU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ru-R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100%=</m:t>
                    </m:r>
                    <m:f>
                      <m:fPr>
                        <m:ctrlP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0,6</m:t>
                        </m:r>
                      </m:num>
                      <m:den>
                        <m: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ru-RU" sz="20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ru-RU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100%=</m:t>
                    </m:r>
                  </m:oMath>
                </a14:m>
                <a:r>
                  <a:rPr lang="ru-RU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5%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Ответ: 5.</a:t>
                </a:r>
              </a:p>
            </p:txBody>
          </p:sp>
        </mc:Choice>
        <mc:Fallback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46" y="3809635"/>
                <a:ext cx="11951097" cy="3023961"/>
              </a:xfrm>
              <a:prstGeom prst="rect">
                <a:avLst/>
              </a:prstGeom>
              <a:blipFill>
                <a:blip r:embed="rId9"/>
                <a:stretch>
                  <a:fillRect l="-458" t="-1606" b="-34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Прямоугольник 38"/>
              <p:cNvSpPr/>
              <p:nvPr/>
            </p:nvSpPr>
            <p:spPr>
              <a:xfrm>
                <a:off x="404061" y="3868331"/>
                <a:ext cx="11610270" cy="284890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Пусть масса 30-процентного раствора кислоты −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кг, а масса 60-процентного 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Если смешать 30-процентный и 60-процентный растворы кислоты и добавить 10 кг чистой воды, получится 36-процентный раствор кислоты: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0,3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+0,6</m:t>
                    </m:r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=0.36(</m:t>
                    </m:r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+10)</m:t>
                    </m:r>
                  </m:oMath>
                </a14:m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Если бы вместо 10 кг воды добавили 10 кг 50-процентного раствора той же кислоты, то получили бы 41-процентный раствор кислоты: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0,3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+0,6</m:t>
                    </m:r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+0,5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∙10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=0.41(</m:t>
                    </m:r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+10)</m:t>
                    </m:r>
                  </m:oMath>
                </a14:m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Решим полученную систему уравнений: </a:t>
                </a: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0,3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+0,6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=0.36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+0.36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+3,6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0,3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+0,6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+5=0.41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+0.41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+4,1</m:t>
                              </m:r>
                            </m:e>
                          </m:eqArr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↔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ru-RU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=60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ru-RU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=30</m:t>
                                  </m:r>
                                </m:e>
                              </m:eqArr>
                            </m:e>
                          </m:d>
                        </m:e>
                      </m:d>
                    </m:oMath>
                  </m:oMathPara>
                </a14:m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61" y="3868331"/>
                <a:ext cx="11610270" cy="28489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Группа 40"/>
          <p:cNvGrpSpPr/>
          <p:nvPr/>
        </p:nvGrpSpPr>
        <p:grpSpPr>
          <a:xfrm>
            <a:off x="501509" y="3820989"/>
            <a:ext cx="10982000" cy="2763099"/>
            <a:chOff x="595475" y="3779396"/>
            <a:chExt cx="10982000" cy="27630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95475" y="3779396"/>
              <a:ext cx="10982000" cy="27630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chemeClr val="tx1"/>
                </a:solidFill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66359" y="3905062"/>
              <a:ext cx="2659281" cy="2495190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828756" y="1422620"/>
            <a:ext cx="10760881" cy="1932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сплав содержит металлы в отношении 1: 5, другой сплав содержит эти же металлы в отношении 5: 7. В какой пропорции нужно взять первый и второй сплавы, чтобы получить сплав, содержащий те же металлы в отношении 1: 3?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13600" y="3431247"/>
            <a:ext cx="2448785" cy="36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</p:spTree>
    <p:extLst>
      <p:ext uri="{BB962C8B-B14F-4D97-AF65-F5344CB8AC3E}">
        <p14:creationId xmlns:p14="http://schemas.microsoft.com/office/powerpoint/2010/main" val="261866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6" animBg="1"/>
      <p:bldP spid="23" grpId="7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4" grpId="7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5" grpId="0" animBg="1"/>
      <p:bldP spid="15" grpId="1" animBg="1"/>
      <p:bldP spid="15" grpId="2" animBg="1"/>
      <p:bldP spid="15" grpId="3" animBg="1"/>
      <p:bldP spid="15" grpId="5" animBg="1"/>
      <p:bldP spid="15" grpId="6" animBg="1"/>
      <p:bldP spid="15" grpId="7" animBg="1"/>
      <p:bldP spid="15" grpId="8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6" grpId="6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7" grpId="6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29" grpId="6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30" grpId="6" animBg="1"/>
      <p:bldP spid="30" grpId="7" animBg="1"/>
      <p:bldP spid="32" grpId="0" animBg="1"/>
      <p:bldP spid="32" grpId="1" animBg="1"/>
      <p:bldP spid="32" grpId="2" animBg="1"/>
      <p:bldP spid="32" grpId="3" animBg="1"/>
      <p:bldP spid="32" grpId="4" animBg="1"/>
      <p:bldP spid="32" grpId="5" animBg="1"/>
      <p:bldP spid="32" grpId="6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8" grpId="6" animBg="1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3" grpId="6" animBg="1"/>
      <p:bldP spid="33" grpId="7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39" grpId="7" animBg="1"/>
      <p:bldP spid="7" grpId="0" animBg="1"/>
      <p:bldP spid="7" grpId="1" animBg="1"/>
      <p:bldP spid="7" grpId="2" animBg="1"/>
      <p:bldP spid="7" grpId="4" animBg="1"/>
      <p:bldP spid="7" grpId="5" animBg="1"/>
      <p:bldP spid="7" grpId="6" animBg="1"/>
      <p:bldP spid="7" grpId="7" animBg="1"/>
      <p:bldP spid="7" grpId="8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15670"/>
            <a:ext cx="12192000" cy="68580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" t="5540" r="1546" b="501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04799"/>
              <a:ext cx="11563350" cy="6248401"/>
            </a:xfrm>
            <a:prstGeom prst="rect">
              <a:avLst/>
            </a:prstGeom>
            <a:effectLst>
              <a:glow>
                <a:schemeClr val="bg1">
                  <a:alpha val="0"/>
                </a:schemeClr>
              </a:glow>
            </a:effec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Прямоугольник 20"/>
              <p:cNvSpPr/>
              <p:nvPr/>
            </p:nvSpPr>
            <p:spPr>
              <a:xfrm>
                <a:off x="1161143" y="1309769"/>
                <a:ext cx="10267343" cy="18335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Количество электричества, протекающего через проводник. Начиная с момента t = 0, задаётся формулой q = 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ru-RU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t + 2. Найдите силу тока в момент времени t = 3.</a:t>
                </a:r>
              </a:p>
            </p:txBody>
          </p:sp>
        </mc:Choice>
        <mc:Fallback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143" y="1309769"/>
                <a:ext cx="10267343" cy="1833563"/>
              </a:xfrm>
              <a:prstGeom prst="rect">
                <a:avLst/>
              </a:prstGeom>
              <a:blipFill>
                <a:blip r:embed="rId5"/>
                <a:stretch>
                  <a:fillRect l="-1126" r="-2075" b="-26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91811" y="804036"/>
            <a:ext cx="159186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1582" y="817708"/>
            <a:ext cx="154330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4775" y="810815"/>
            <a:ext cx="1624591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Прямоугольник 13"/>
              <p:cNvSpPr/>
              <p:nvPr/>
            </p:nvSpPr>
            <p:spPr>
              <a:xfrm>
                <a:off x="544609" y="3739797"/>
                <a:ext cx="11116498" cy="293401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Измерение длины проводника производилось с точностью до 0,1м=100мм, а измерение диаметра проводника – с точностью до 0,1мм.</a:t>
                </a:r>
              </a:p>
              <a:p>
                <a:r>
                  <a:rPr lang="ru-RU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 измерении длины проводника допускается абсолютная погрешность в 100мм на 10000мм, и, следовательно, допустимая абсолютная погрешность составляет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ru-RU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den>
                    </m:f>
                    <m:r>
                      <a:rPr lang="ru-RU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=0,01=1%</m:t>
                    </m:r>
                  </m:oMath>
                </a14:m>
                <a:r>
                  <a:rPr lang="ru-RU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измеряемой величины.</a:t>
                </a:r>
              </a:p>
              <a:p>
                <a:r>
                  <a:rPr lang="ru-RU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 измерении диаметра допустимая абсолютная погрешность составляет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0,1</m:t>
                        </m:r>
                      </m:num>
                      <m:den>
                        <m:r>
                          <a:rPr lang="ru-RU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2,5</m:t>
                        </m:r>
                      </m:den>
                    </m:f>
                    <m:r>
                      <a:rPr lang="ru-RU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=0,04=4%</m:t>
                    </m:r>
                  </m:oMath>
                </a14:m>
                <a:r>
                  <a:rPr lang="ru-RU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измеряемой величины. Следовательно, измерение длины проводника выполнено точнее.</a:t>
                </a:r>
              </a:p>
            </p:txBody>
          </p:sp>
        </mc:Choice>
        <mc:Fallback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09" y="3739797"/>
                <a:ext cx="11116498" cy="2934018"/>
              </a:xfrm>
              <a:prstGeom prst="rect">
                <a:avLst/>
              </a:prstGeom>
              <a:blipFill>
                <a:blip r:embed="rId6"/>
                <a:stretch>
                  <a:fillRect l="-657" b="-8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4984764" y="3326145"/>
            <a:ext cx="2364798" cy="36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71733" y="4426819"/>
            <a:ext cx="10759430" cy="1966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= q ′ ( t ) = 6 t + 1;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( 3 ) = 6 t + 1 = 6 · 3 + 1 = 18 + 1 = 19 ( А ).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: 19 А 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Прямоугольник 23"/>
              <p:cNvSpPr/>
              <p:nvPr/>
            </p:nvSpPr>
            <p:spPr>
              <a:xfrm>
                <a:off x="2026776" y="3756551"/>
                <a:ext cx="9114872" cy="2864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Пусть </m:t>
                      </m:r>
                      <m:r>
                        <m:rPr>
                          <m:nor/>
                        </m:rP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событие, состоящее в том, что лампочка имеет напряжение 220 В. Так как число ламп на 220 В </m:t>
                      </m:r>
                      <m:r>
                        <m:rPr>
                          <m:nor/>
                        </m:rP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950 , а общее число ламп </m:t>
                      </m:r>
                      <m:r>
                        <m:rPr>
                          <m:nor/>
                        </m:rP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950 + 250 =1200 , то вероятность события </m:t>
                      </m:r>
                      <m:r>
                        <m:rPr>
                          <m:nor/>
                        </m:rP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по формуле:</m:t>
                      </m:r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950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1200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=0,79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Вероятность противоположного события: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ru-R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=1−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)=1-0,79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=0,21</m:t>
                      </m:r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776" y="3756551"/>
                <a:ext cx="9114872" cy="2864924"/>
              </a:xfrm>
              <a:prstGeom prst="rect">
                <a:avLst/>
              </a:prstGeom>
              <a:blipFill>
                <a:blip r:embed="rId7"/>
                <a:stretch>
                  <a:fillRect b="-46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ая выноска 8">
            <a:hlinkClick r:id="rId8" action="ppaction://hlinksldjump"/>
          </p:cNvPr>
          <p:cNvSpPr/>
          <p:nvPr/>
        </p:nvSpPr>
        <p:spPr>
          <a:xfrm>
            <a:off x="0" y="-12294"/>
            <a:ext cx="2322286" cy="550387"/>
          </a:xfrm>
          <a:prstGeom prst="wedge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главную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98398" y="810815"/>
            <a:ext cx="1608921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4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96351" y="797275"/>
            <a:ext cx="1622207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5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7412" y="1343613"/>
            <a:ext cx="10334804" cy="1937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чайник, мощностью 2100 Вт. Нужно узнать, сколько платить за электроэнергию в месяц, используя чайник, если кипятить его по пять раз в день, а время на закипание 5 минут.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94304" y="781356"/>
            <a:ext cx="156881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6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58002" y="752119"/>
            <a:ext cx="1560368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7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98529" y="3249438"/>
            <a:ext cx="2118880" cy="379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39622" y="3299856"/>
            <a:ext cx="2377787" cy="349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934544" y="3227374"/>
            <a:ext cx="2354402" cy="37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169975" y="1590992"/>
            <a:ext cx="10397355" cy="1578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включить в сеть напряжением 220 В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потенцио́метр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котором написано: 30 Ом, 5 А?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022299" y="1331119"/>
            <a:ext cx="10736693" cy="19041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АЗС первый насос наполняет емкость за 30 минут, второй – за 48 минут, а третий – за 1час 20 минут. За сколько минут наполнят емкость три насоса, работая одновременно?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Прямоугольник 38"/>
              <p:cNvSpPr/>
              <p:nvPr/>
            </p:nvSpPr>
            <p:spPr>
              <a:xfrm>
                <a:off x="2497974" y="3784825"/>
                <a:ext cx="8330718" cy="22128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lvl="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20</m:t>
                              </m:r>
                            </m:den>
                          </m:f>
                          <m: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den>
                          </m:f>
                        </m:den>
                      </m:f>
                      <m:r>
                        <a:rPr lang="ru-RU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3+2+1</m:t>
                          </m:r>
                        </m:den>
                      </m:f>
                      <m:r>
                        <a:rPr lang="ru-RU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</m:t>
                      </m:r>
                    </m:oMath>
                  </m:oMathPara>
                </a14:m>
                <a:endParaRPr lang="ru-RU" sz="28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974" y="3784825"/>
                <a:ext cx="8330718" cy="22128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/>
          <p:cNvSpPr/>
          <p:nvPr/>
        </p:nvSpPr>
        <p:spPr>
          <a:xfrm>
            <a:off x="111194" y="3766226"/>
            <a:ext cx="11983328" cy="2802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2100 Вт чайник потребляет в час. То есть, 2,1 кВт - это тоже самое, что 2,1 кВт/ч. На кипячение, как известно - тратится 5 минут. Поэтому 2100 Вт поделим на 60, чтобы узнать, сколько тратится ватт в минуту.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2100 / 60 = 35 ватт в минуту.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узнать, сколько тратится энергии за 5 минут, мы 35 должны умножить на 5.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* 5 = 175 ватт за 5 минут.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Кипятить мы будем по 5 раз в день, поэтому умножим еще на 5.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 * 5 = 875 ватт за 5 кипячений.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известно, платить нужно 1 раз в месяц. Поэтому 875 ватт мы умножим на 30 дней.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 * 30 = 26250 ватт = 26,25 киловатт в месяц. Узнать нужно, сколько стоит 1 киловатт и умножать!!!!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44875" y="3784657"/>
            <a:ext cx="11190859" cy="2250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U=I*R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U=5*30=150 В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220 В &gt; 150 В =&gt; данный прибор нельзя включить в сеть с напряжением 220 В т.к. прибор сгорит.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нельзя.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20459" y="3280708"/>
            <a:ext cx="2364798" cy="36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grpSp>
        <p:nvGrpSpPr>
          <p:cNvPr id="54" name="Группа 53"/>
          <p:cNvGrpSpPr/>
          <p:nvPr/>
        </p:nvGrpSpPr>
        <p:grpSpPr>
          <a:xfrm>
            <a:off x="142878" y="1322243"/>
            <a:ext cx="11994852" cy="5543979"/>
            <a:chOff x="-10186746" y="-1947290"/>
            <a:chExt cx="11311949" cy="4821386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-10186746" y="-1947290"/>
              <a:ext cx="11311949" cy="4753931"/>
              <a:chOff x="-10523583" y="-1936830"/>
              <a:chExt cx="11311949" cy="4753931"/>
            </a:xfrm>
          </p:grpSpPr>
          <p:sp>
            <p:nvSpPr>
              <p:cNvPr id="32" name="Прямоугольник 31"/>
              <p:cNvSpPr/>
              <p:nvPr/>
            </p:nvSpPr>
            <p:spPr>
              <a:xfrm>
                <a:off x="-10523583" y="-1936830"/>
                <a:ext cx="11311949" cy="47539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1"/>
              <a:lstStyle/>
              <a:p>
                <a:pPr algn="ctr"/>
                <a:r>
                  <a:rPr lang="ru-RU" sz="2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На </a:t>
                </a:r>
                <a:r>
                  <a:rPr lang="ru-RU" sz="2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графике показано изменение температуры </a:t>
                </a:r>
                <a:r>
                  <a:rPr lang="ru-RU" sz="2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в, </a:t>
                </a:r>
                <a:r>
                  <a:rPr lang="ru-RU" sz="2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прошедшее с момента запуска автомобиля, на вертикальной оси – температура двигателя в 11 градусах Цельсия. Пользуясь графиком, поставьте в соответствие каждому интервалу времени характеристику процесса разогрева двигателя на этом интервале</a:t>
                </a:r>
                <a:r>
                  <a:rPr lang="ru-RU" sz="2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algn="ctr"/>
                <a:r>
                  <a:rPr lang="ru-RU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процессе разогрева двигателя легкового автомобиля. На горизонтальной оси отмечено время в минутах</a:t>
                </a:r>
                <a:endParaRPr lang="ru-RU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0303401" y="-117346"/>
                <a:ext cx="3066683" cy="2865395"/>
              </a:xfrm>
              <a:prstGeom prst="rect">
                <a:avLst/>
              </a:prstGeom>
            </p:spPr>
          </p:pic>
        </p:grp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473138" y="807373"/>
              <a:ext cx="7193903" cy="2066723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1022299" y="1276507"/>
            <a:ext cx="10619118" cy="20006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склад поступило две партии электрических ламп с разным номинальным напряжением 950 шт. – на 220 В и 250 шт. – на 36 В. В результате ошибки кладовщика партии были перепутаны. Какова вероятность того, что первая же произвольно выбранная на складе лампа будет иметь номинальное напряжение 220 В?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2036" y="1337880"/>
            <a:ext cx="11176258" cy="1932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измерении длины L и диаметра проводника получили L=(10,0 ± 0,1) м, d = (2,5 ± 0,1) мм. Какое из этих измерений точнее?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04076" y="3307666"/>
            <a:ext cx="2364798" cy="36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</p:spTree>
    <p:extLst>
      <p:ext uri="{BB962C8B-B14F-4D97-AF65-F5344CB8AC3E}">
        <p14:creationId xmlns:p14="http://schemas.microsoft.com/office/powerpoint/2010/main" val="35295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4" grpId="6" animBg="1"/>
      <p:bldP spid="14" grpId="7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6" animBg="1"/>
      <p:bldP spid="23" grpId="7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4" grpId="7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7" grpId="6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29" grpId="6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8" grpId="6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39" grpId="7" animBg="1"/>
      <p:bldP spid="39" grpId="8" animBg="1"/>
      <p:bldP spid="39" grpId="9" animBg="1"/>
      <p:bldP spid="39" grpId="10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45" grpId="0" animBg="1"/>
      <p:bldP spid="45" grpId="1" animBg="1"/>
      <p:bldP spid="45" grpId="2" animBg="1"/>
      <p:bldP spid="45" grpId="3" animBg="1"/>
      <p:bldP spid="45" grpId="4" animBg="1"/>
      <p:bldP spid="45" grpId="5" animBg="1"/>
      <p:bldP spid="45" grpId="6" animBg="1"/>
      <p:bldP spid="45" grpId="7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  <p:bldP spid="8" grpId="8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1802</Words>
  <Application>Microsoft Office PowerPoint</Application>
  <PresentationFormat>Широкоэкранный</PresentationFormat>
  <Paragraphs>222</Paragraphs>
  <Slides>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knn-note54</dc:creator>
  <cp:lastModifiedBy>knn-note54</cp:lastModifiedBy>
  <cp:revision>138</cp:revision>
  <dcterms:created xsi:type="dcterms:W3CDTF">2023-04-15T20:01:42Z</dcterms:created>
  <dcterms:modified xsi:type="dcterms:W3CDTF">2023-04-24T18:26:17Z</dcterms:modified>
</cp:coreProperties>
</file>