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8" r:id="rId2"/>
    <p:sldId id="259" r:id="rId3"/>
    <p:sldId id="260" r:id="rId4"/>
    <p:sldId id="261" r:id="rId5"/>
    <p:sldId id="262" r:id="rId6"/>
    <p:sldId id="263" r:id="rId7"/>
    <p:sldId id="264" r:id="rId8"/>
    <p:sldId id="265" r:id="rId9"/>
    <p:sldId id="266" r:id="rId10"/>
    <p:sldId id="267" r:id="rId11"/>
    <p:sldId id="257" r:id="rId12"/>
    <p:sldId id="268" r:id="rId13"/>
    <p:sldId id="269" r:id="rId14"/>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2094" y="-96"/>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285750" y="6471216"/>
            <a:ext cx="634365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86A113C-C4A5-4FDA-8D4C-1EB0A7C5DAE3}" type="datetimeFigureOut">
              <a:rPr lang="ru-RU" smtClean="0"/>
              <a:pPr/>
              <a:t>07.11.2023</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6172200" y="8631936"/>
            <a:ext cx="569214" cy="329184"/>
          </a:xfrm>
        </p:spPr>
        <p:txBody>
          <a:bodyPr/>
          <a:lstStyle/>
          <a:p>
            <a:fld id="{CD9C043A-94D0-45BE-890C-4CCE054CDCA2}"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6A113C-C4A5-4FDA-8D4C-1EB0A7C5DAE3}" type="datetimeFigureOut">
              <a:rPr lang="ru-RU" smtClean="0"/>
              <a:pPr/>
              <a:t>07.11.2023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D9C043A-94D0-45BE-890C-4CCE054CDCA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6A113C-C4A5-4FDA-8D4C-1EB0A7C5DAE3}" type="datetimeFigureOut">
              <a:rPr lang="ru-RU" smtClean="0"/>
              <a:pPr/>
              <a:t>07.11.2023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D9C043A-94D0-45BE-890C-4CCE054CDCA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86A113C-C4A5-4FDA-8D4C-1EB0A7C5DAE3}" type="datetimeFigureOut">
              <a:rPr lang="ru-RU" smtClean="0"/>
              <a:pPr/>
              <a:t>07.11.2023</a:t>
            </a:fld>
            <a:endParaRPr lang="ru-RU" dirty="0"/>
          </a:p>
        </p:txBody>
      </p:sp>
      <p:sp>
        <p:nvSpPr>
          <p:cNvPr id="19" name="Нижний колонтитул 18"/>
          <p:cNvSpPr>
            <a:spLocks noGrp="1"/>
          </p:cNvSpPr>
          <p:nvPr>
            <p:ph type="ftr" sz="quarter" idx="11"/>
          </p:nvPr>
        </p:nvSpPr>
        <p:spPr>
          <a:xfrm>
            <a:off x="2686050" y="101601"/>
            <a:ext cx="2171700" cy="385233"/>
          </a:xfrm>
        </p:spPr>
        <p:txBody>
          <a:bodyPr/>
          <a:lstStyle/>
          <a:p>
            <a:endParaRPr lang="ru-RU" dirty="0"/>
          </a:p>
        </p:txBody>
      </p:sp>
      <p:sp>
        <p:nvSpPr>
          <p:cNvPr id="16" name="Номер слайда 15"/>
          <p:cNvSpPr>
            <a:spLocks noGrp="1"/>
          </p:cNvSpPr>
          <p:nvPr>
            <p:ph type="sldNum" sz="quarter" idx="12"/>
          </p:nvPr>
        </p:nvSpPr>
        <p:spPr>
          <a:xfrm>
            <a:off x="6172200" y="8631936"/>
            <a:ext cx="569214" cy="329184"/>
          </a:xfrm>
        </p:spPr>
        <p:txBody>
          <a:bodyPr/>
          <a:lstStyle/>
          <a:p>
            <a:fld id="{CD9C043A-94D0-45BE-890C-4CCE054CDCA2}"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86A113C-C4A5-4FDA-8D4C-1EB0A7C5DAE3}" type="datetimeFigureOut">
              <a:rPr lang="ru-RU" smtClean="0"/>
              <a:pPr/>
              <a:t>07.11.2023</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CD9C043A-94D0-45BE-890C-4CCE054CDCA2}" type="slidenum">
              <a:rPr lang="ru-RU" smtClean="0"/>
              <a:pPr/>
              <a:t>‹#›</a:t>
            </a:fld>
            <a:endParaRPr lang="ru-RU" dirty="0"/>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86A113C-C4A5-4FDA-8D4C-1EB0A7C5DAE3}" type="datetimeFigureOut">
              <a:rPr lang="ru-RU" smtClean="0"/>
              <a:pPr/>
              <a:t>07.11.2023</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CD9C043A-94D0-45BE-890C-4CCE054CDCA2}"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28600" y="7213600"/>
            <a:ext cx="6457950"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86A113C-C4A5-4FDA-8D4C-1EB0A7C5DAE3}" type="datetimeFigureOut">
              <a:rPr lang="ru-RU" smtClean="0"/>
              <a:pPr/>
              <a:t>07.11.2023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6172200" y="8636000"/>
            <a:ext cx="571500" cy="329184"/>
          </a:xfrm>
        </p:spPr>
        <p:txBody>
          <a:bodyPr/>
          <a:lstStyle/>
          <a:p>
            <a:fld id="{CD9C043A-94D0-45BE-890C-4CCE054CDCA2}" type="slidenum">
              <a:rPr lang="ru-RU" smtClean="0"/>
              <a:pPr/>
              <a:t>‹#›</a:t>
            </a:fld>
            <a:endParaRPr lang="ru-RU" dirty="0"/>
          </a:p>
        </p:txBody>
      </p:sp>
      <p:sp>
        <p:nvSpPr>
          <p:cNvPr id="11" name="Прямая соединительная линия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86A113C-C4A5-4FDA-8D4C-1EB0A7C5DAE3}" type="datetimeFigureOut">
              <a:rPr lang="ru-RU" smtClean="0"/>
              <a:pPr/>
              <a:t>07.11.2023</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D9C043A-94D0-45BE-890C-4CCE054CDCA2}"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86A113C-C4A5-4FDA-8D4C-1EB0A7C5DAE3}" type="datetimeFigureOut">
              <a:rPr lang="ru-RU" smtClean="0"/>
              <a:pPr/>
              <a:t>07.11.2023</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D9C043A-94D0-45BE-890C-4CCE054CDCA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342900" y="7315200"/>
            <a:ext cx="6343650" cy="694267"/>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86A113C-C4A5-4FDA-8D4C-1EB0A7C5DAE3}" type="datetimeFigureOut">
              <a:rPr lang="ru-RU" smtClean="0"/>
              <a:pPr/>
              <a:t>07.11.2023</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D9C043A-94D0-45BE-890C-4CCE054CDCA2}"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786A113C-C4A5-4FDA-8D4C-1EB0A7C5DAE3}" type="datetimeFigureOut">
              <a:rPr lang="ru-RU" smtClean="0"/>
              <a:pPr/>
              <a:t>07.11.2023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CD9C043A-94D0-45BE-890C-4CCE054CDCA2}" type="slidenum">
              <a:rPr lang="ru-RU" smtClean="0"/>
              <a:pPr/>
              <a:t>‹#›</a:t>
            </a:fld>
            <a:endParaRPr lang="ru-RU" dirty="0"/>
          </a:p>
        </p:txBody>
      </p:sp>
      <p:sp>
        <p:nvSpPr>
          <p:cNvPr id="17" name="Заголовок 16"/>
          <p:cNvSpPr>
            <a:spLocks noGrp="1"/>
          </p:cNvSpPr>
          <p:nvPr>
            <p:ph type="title"/>
          </p:nvPr>
        </p:nvSpPr>
        <p:spPr>
          <a:xfrm>
            <a:off x="285750" y="6658347"/>
            <a:ext cx="4400550" cy="696384"/>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786A113C-C4A5-4FDA-8D4C-1EB0A7C5DAE3}" type="datetimeFigureOut">
              <a:rPr lang="ru-RU" smtClean="0"/>
              <a:pPr/>
              <a:t>07.11.2023</a:t>
            </a:fld>
            <a:endParaRPr lang="ru-RU" dirty="0"/>
          </a:p>
        </p:txBody>
      </p:sp>
      <p:sp>
        <p:nvSpPr>
          <p:cNvPr id="28" name="Нижний колонтитул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CD9C043A-94D0-45BE-890C-4CCE054CDCA2}" type="slidenum">
              <a:rPr lang="ru-RU" smtClean="0"/>
              <a:pPr/>
              <a:t>‹#›</a:t>
            </a:fld>
            <a:endParaRPr lang="ru-RU" dirty="0"/>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villreal.com/img187/relvduelalfitfepvily.jpg"/>
          <p:cNvPicPr>
            <a:picLocks noChangeAspect="1" noChangeArrowheads="1"/>
          </p:cNvPicPr>
          <p:nvPr/>
        </p:nvPicPr>
        <p:blipFill>
          <a:blip r:embed="rId2"/>
          <a:srcRect/>
          <a:stretch>
            <a:fillRect/>
          </a:stretch>
        </p:blipFill>
        <p:spPr bwMode="auto">
          <a:xfrm rot="16200000">
            <a:off x="-1142998" y="1142998"/>
            <a:ext cx="9144001" cy="6858001"/>
          </a:xfrm>
          <a:prstGeom prst="rect">
            <a:avLst/>
          </a:prstGeom>
          <a:noFill/>
        </p:spPr>
      </p:pic>
      <p:sp>
        <p:nvSpPr>
          <p:cNvPr id="6" name="Прямоугольник 5"/>
          <p:cNvSpPr/>
          <p:nvPr/>
        </p:nvSpPr>
        <p:spPr>
          <a:xfrm>
            <a:off x="1052736" y="2843808"/>
            <a:ext cx="5400600" cy="1578894"/>
          </a:xfrm>
          <a:prstGeom prst="rect">
            <a:avLst/>
          </a:prstGeom>
        </p:spPr>
        <p:txBody>
          <a:bodyPr wrap="square">
            <a:spAutoFit/>
          </a:bodyPr>
          <a:lstStyle/>
          <a:p>
            <a:pPr lvl="0" algn="ctr">
              <a:lnSpc>
                <a:spcPct val="115000"/>
              </a:lnSpc>
            </a:pPr>
            <a:r>
              <a:rPr lang="tt-RU" sz="2800" b="1" dirty="0" smtClean="0">
                <a:solidFill>
                  <a:prstClr val="black"/>
                </a:solidFill>
                <a:latin typeface="Times New Roman"/>
                <a:ea typeface="Calibri"/>
                <a:cs typeface="Times New Roman"/>
              </a:rPr>
              <a:t>Лэпбук </a:t>
            </a:r>
            <a:r>
              <a:rPr lang="tt-RU" sz="2800" b="1" dirty="0">
                <a:solidFill>
                  <a:prstClr val="black"/>
                </a:solidFill>
                <a:latin typeface="Times New Roman"/>
                <a:ea typeface="Calibri"/>
                <a:cs typeface="Times New Roman"/>
              </a:rPr>
              <a:t>по </a:t>
            </a:r>
            <a:r>
              <a:rPr lang="tt-RU" sz="2800" b="1" dirty="0" smtClean="0">
                <a:solidFill>
                  <a:prstClr val="black"/>
                </a:solidFill>
                <a:latin typeface="Times New Roman"/>
                <a:ea typeface="Calibri"/>
                <a:cs typeface="Times New Roman"/>
              </a:rPr>
              <a:t>теме:</a:t>
            </a:r>
          </a:p>
          <a:p>
            <a:pPr lvl="0" algn="ctr">
              <a:lnSpc>
                <a:spcPct val="115000"/>
              </a:lnSpc>
            </a:pPr>
            <a:r>
              <a:rPr lang="tt-RU" sz="2800" b="1" dirty="0" smtClean="0">
                <a:solidFill>
                  <a:prstClr val="black"/>
                </a:solidFill>
                <a:latin typeface="Times New Roman"/>
                <a:ea typeface="Calibri"/>
                <a:cs typeface="Times New Roman"/>
              </a:rPr>
              <a:t> “Заводские </a:t>
            </a:r>
            <a:r>
              <a:rPr lang="tt-RU" sz="2800" b="1" dirty="0">
                <a:solidFill>
                  <a:prstClr val="black"/>
                </a:solidFill>
                <a:latin typeface="Times New Roman"/>
                <a:ea typeface="Calibri"/>
                <a:cs typeface="Times New Roman"/>
              </a:rPr>
              <a:t>профессии” -  </a:t>
            </a:r>
            <a:endParaRPr lang="tt-RU" sz="2800" b="1" dirty="0" smtClean="0">
              <a:solidFill>
                <a:prstClr val="black"/>
              </a:solidFill>
              <a:latin typeface="Times New Roman"/>
              <a:ea typeface="Calibri"/>
              <a:cs typeface="Times New Roman"/>
            </a:endParaRPr>
          </a:p>
          <a:p>
            <a:pPr lvl="0" algn="ctr">
              <a:lnSpc>
                <a:spcPct val="115000"/>
              </a:lnSpc>
            </a:pPr>
            <a:r>
              <a:rPr lang="tt-RU" sz="2800" b="1" dirty="0" smtClean="0">
                <a:solidFill>
                  <a:prstClr val="black"/>
                </a:solidFill>
                <a:latin typeface="Times New Roman"/>
                <a:ea typeface="Calibri"/>
                <a:cs typeface="Times New Roman"/>
              </a:rPr>
              <a:t>“</a:t>
            </a:r>
            <a:r>
              <a:rPr lang="tt-RU" sz="2800" b="1" dirty="0">
                <a:solidFill>
                  <a:prstClr val="black"/>
                </a:solidFill>
                <a:latin typeface="Times New Roman"/>
                <a:ea typeface="Calibri"/>
                <a:cs typeface="Times New Roman"/>
              </a:rPr>
              <a:t>Я б в рабочие пошел”</a:t>
            </a:r>
            <a:endParaRPr lang="ru-RU" sz="2800" dirty="0">
              <a:solidFill>
                <a:prstClr val="black"/>
              </a:solidFill>
              <a:ea typeface="Calibri"/>
              <a:cs typeface="Times New Roman"/>
            </a:endParaRPr>
          </a:p>
        </p:txBody>
      </p:sp>
      <p:sp>
        <p:nvSpPr>
          <p:cNvPr id="8" name="TextBox 7"/>
          <p:cNvSpPr txBox="1"/>
          <p:nvPr/>
        </p:nvSpPr>
        <p:spPr>
          <a:xfrm>
            <a:off x="332656" y="251520"/>
            <a:ext cx="6120680" cy="1027782"/>
          </a:xfrm>
          <a:prstGeom prst="rect">
            <a:avLst/>
          </a:prstGeom>
          <a:noFill/>
        </p:spPr>
        <p:txBody>
          <a:bodyPr wrap="square" rtlCol="0">
            <a:spAutoFit/>
          </a:bodyPr>
          <a:lstStyle/>
          <a:p>
            <a:pPr lvl="0" algn="ctr">
              <a:lnSpc>
                <a:spcPct val="115000"/>
              </a:lnSpc>
              <a:spcAft>
                <a:spcPts val="1000"/>
              </a:spcAft>
              <a:tabLst>
                <a:tab pos="1914525" algn="l"/>
              </a:tabLst>
            </a:pPr>
            <a:r>
              <a:rPr lang="ru-RU" dirty="0">
                <a:solidFill>
                  <a:prstClr val="black"/>
                </a:solidFill>
                <a:latin typeface="Times New Roman"/>
                <a:ea typeface="Calibri"/>
                <a:cs typeface="Times New Roman"/>
              </a:rPr>
              <a:t>Муниципальное бюджетное дошкольное образовательное учреждение  «Детский сад комбинированного вида № 81 «Гульчачак»       </a:t>
            </a:r>
            <a:r>
              <a:rPr lang="ru-RU" b="1" dirty="0">
                <a:solidFill>
                  <a:prstClr val="black"/>
                </a:solidFill>
                <a:latin typeface="Times New Roman"/>
                <a:ea typeface="Calibri"/>
                <a:cs typeface="Times New Roman"/>
              </a:rPr>
              <a:t>     </a:t>
            </a:r>
            <a:endParaRPr lang="ru-RU" dirty="0">
              <a:solidFill>
                <a:prstClr val="black"/>
              </a:solidFill>
              <a:ea typeface="Calibri"/>
              <a:cs typeface="Times New Roman"/>
            </a:endParaRPr>
          </a:p>
        </p:txBody>
      </p:sp>
      <p:sp>
        <p:nvSpPr>
          <p:cNvPr id="9" name="TextBox 8"/>
          <p:cNvSpPr txBox="1"/>
          <p:nvPr/>
        </p:nvSpPr>
        <p:spPr>
          <a:xfrm>
            <a:off x="3784670" y="6841101"/>
            <a:ext cx="2088232" cy="923330"/>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Выполнили:</a:t>
            </a:r>
          </a:p>
          <a:p>
            <a:r>
              <a:rPr lang="ru-RU" dirty="0" smtClean="0">
                <a:latin typeface="Times New Roman" panose="02020603050405020304" pitchFamily="18" charset="0"/>
                <a:cs typeface="Times New Roman" panose="02020603050405020304" pitchFamily="18" charset="0"/>
              </a:rPr>
              <a:t>Ахматханова  Э.К. </a:t>
            </a:r>
          </a:p>
          <a:p>
            <a:r>
              <a:rPr lang="ru-RU" dirty="0" smtClean="0">
                <a:latin typeface="Times New Roman" panose="02020603050405020304" pitchFamily="18" charset="0"/>
                <a:cs typeface="Times New Roman" panose="02020603050405020304" pitchFamily="18" charset="0"/>
              </a:rPr>
              <a:t>Набиуллина Г. И. </a:t>
            </a:r>
            <a:endParaRPr lang="ru-RU"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628800" y="8316416"/>
            <a:ext cx="4376728"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Г. Набережные Челны, </a:t>
            </a:r>
            <a:r>
              <a:rPr lang="ru-RU" dirty="0" smtClean="0">
                <a:latin typeface="Times New Roman" panose="02020603050405020304" pitchFamily="18" charset="0"/>
                <a:cs typeface="Times New Roman" panose="02020603050405020304" pitchFamily="18" charset="0"/>
              </a:rPr>
              <a:t>2023год</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05066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illreal.com/img187/relvduelalfitfepvily.jpg"/>
          <p:cNvPicPr>
            <a:picLocks noChangeAspect="1" noChangeArrowheads="1"/>
          </p:cNvPicPr>
          <p:nvPr/>
        </p:nvPicPr>
        <p:blipFill>
          <a:blip r:embed="rId2"/>
          <a:srcRect/>
          <a:stretch>
            <a:fillRect/>
          </a:stretch>
        </p:blipFill>
        <p:spPr bwMode="auto">
          <a:xfrm rot="16200000">
            <a:off x="-1142998" y="1142998"/>
            <a:ext cx="9144001" cy="6858001"/>
          </a:xfrm>
          <a:prstGeom prst="rect">
            <a:avLst/>
          </a:prstGeom>
          <a:noFill/>
        </p:spPr>
      </p:pic>
      <p:sp>
        <p:nvSpPr>
          <p:cNvPr id="3" name="Объект 2"/>
          <p:cNvSpPr>
            <a:spLocks noGrp="1"/>
          </p:cNvSpPr>
          <p:nvPr>
            <p:ph idx="1"/>
          </p:nvPr>
        </p:nvSpPr>
        <p:spPr>
          <a:xfrm>
            <a:off x="571480" y="571472"/>
            <a:ext cx="5943620" cy="8248999"/>
          </a:xfrm>
        </p:spPr>
        <p:txBody>
          <a:bodyPr>
            <a:normAutofit/>
          </a:bodyPr>
          <a:lstStyle/>
          <a:p>
            <a:pPr marL="0" indent="0">
              <a:lnSpc>
                <a:spcPct val="115000"/>
              </a:lnSpc>
              <a:spcAft>
                <a:spcPts val="0"/>
              </a:spcAft>
              <a:buNone/>
            </a:pPr>
            <a:r>
              <a:rPr lang="ru-RU" dirty="0" smtClean="0">
                <a:effectLst/>
                <a:latin typeface="Times New Roman"/>
                <a:ea typeface="Times New Roman"/>
                <a:cs typeface="Times New Roman"/>
              </a:rPr>
              <a:t> </a:t>
            </a:r>
            <a:r>
              <a:rPr lang="ru-RU" sz="1800" dirty="0" smtClean="0">
                <a:effectLst/>
                <a:latin typeface="Times New Roman"/>
                <a:ea typeface="Times New Roman"/>
                <a:cs typeface="Times New Roman"/>
              </a:rPr>
              <a:t>Игры с «Кольцами </a:t>
            </a:r>
            <a:r>
              <a:rPr lang="ru-RU" sz="1800" dirty="0" err="1" smtClean="0">
                <a:effectLst/>
                <a:latin typeface="Times New Roman"/>
                <a:ea typeface="Times New Roman"/>
                <a:cs typeface="Times New Roman"/>
              </a:rPr>
              <a:t>Луллия</a:t>
            </a:r>
            <a:r>
              <a:rPr lang="ru-RU" sz="1800" dirty="0" smtClean="0">
                <a:effectLst/>
                <a:latin typeface="Times New Roman"/>
                <a:ea typeface="Times New Roman"/>
                <a:cs typeface="Times New Roman"/>
              </a:rPr>
              <a:t>» можно условно разделить на три типа:</a:t>
            </a:r>
            <a:endParaRPr lang="ru-RU" sz="1800" dirty="0">
              <a:ea typeface="Calibri"/>
              <a:cs typeface="Times New Roman"/>
            </a:endParaRPr>
          </a:p>
          <a:p>
            <a:pPr marL="0" indent="0">
              <a:lnSpc>
                <a:spcPct val="115000"/>
              </a:lnSpc>
              <a:spcAft>
                <a:spcPts val="0"/>
              </a:spcAft>
              <a:buNone/>
            </a:pPr>
            <a:r>
              <a:rPr lang="ru-RU" sz="1800" b="1" i="1" dirty="0" smtClean="0">
                <a:effectLst/>
                <a:latin typeface="Times New Roman"/>
                <a:ea typeface="Times New Roman"/>
                <a:cs typeface="Times New Roman"/>
              </a:rPr>
              <a:t>Игры на подбор пары</a:t>
            </a:r>
            <a:r>
              <a:rPr lang="ru-RU" sz="1800" i="1" dirty="0" smtClean="0">
                <a:effectLst/>
                <a:latin typeface="Times New Roman"/>
                <a:ea typeface="Times New Roman"/>
                <a:cs typeface="Times New Roman"/>
              </a:rPr>
              <a:t>.</a:t>
            </a:r>
            <a:endParaRPr lang="ru-RU" sz="1800" i="1"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rPr>
              <a:t> 	В одном из окошечек устанавливается картинка, пара к которой подбирается путем прокручивания второго, третьего  колец.</a:t>
            </a:r>
            <a:endParaRPr lang="ru-RU" sz="1800" dirty="0">
              <a:ea typeface="Calibri"/>
              <a:cs typeface="Times New Roman"/>
            </a:endParaRPr>
          </a:p>
          <a:p>
            <a:pPr marL="0" indent="0">
              <a:lnSpc>
                <a:spcPct val="115000"/>
              </a:lnSpc>
              <a:spcAft>
                <a:spcPts val="0"/>
              </a:spcAft>
              <a:buNone/>
            </a:pPr>
            <a:r>
              <a:rPr lang="ru-RU" sz="1800" b="1" i="1" dirty="0" smtClean="0">
                <a:effectLst/>
                <a:latin typeface="Times New Roman"/>
                <a:ea typeface="Times New Roman"/>
                <a:cs typeface="Times New Roman"/>
              </a:rPr>
              <a:t>Игры с элементом случайности в установке колец</a:t>
            </a:r>
            <a:r>
              <a:rPr lang="ru-RU" sz="1800" i="1" dirty="0" smtClean="0">
                <a:effectLst/>
                <a:latin typeface="Times New Roman"/>
                <a:ea typeface="Times New Roman"/>
                <a:cs typeface="Times New Roman"/>
              </a:rPr>
              <a:t>. </a:t>
            </a:r>
            <a:endParaRPr lang="ru-RU" sz="1800" i="1"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rPr>
              <a:t>	В этих играх дети одновременно раскручивают три  кольца. Ответ ребенка зависит от того, какая комбинация выпадет в окошке. В таком варианте игр любая картинка первого кольца сочетается с любой картинкой любого кольца.</a:t>
            </a:r>
            <a:endParaRPr lang="ru-RU" sz="1800" dirty="0">
              <a:ea typeface="Calibri"/>
              <a:cs typeface="Times New Roman"/>
            </a:endParaRPr>
          </a:p>
          <a:p>
            <a:pPr marL="0" indent="0">
              <a:lnSpc>
                <a:spcPct val="115000"/>
              </a:lnSpc>
              <a:spcAft>
                <a:spcPts val="0"/>
              </a:spcAft>
              <a:buNone/>
            </a:pPr>
            <a:r>
              <a:rPr lang="ru-RU" sz="1800" dirty="0">
                <a:latin typeface="Times New Roman"/>
                <a:ea typeface="Times New Roman"/>
                <a:cs typeface="Times New Roman"/>
              </a:rPr>
              <a:t>	</a:t>
            </a:r>
            <a:r>
              <a:rPr lang="ru-RU" sz="1800" dirty="0" smtClean="0">
                <a:effectLst/>
                <a:latin typeface="Times New Roman"/>
                <a:ea typeface="Times New Roman"/>
                <a:cs typeface="Times New Roman"/>
              </a:rPr>
              <a:t>Для этих игр подбираются кольца как для первого типа игр, но при этом раскручиваются оба кольца. Далее обсуждается не совместимая на первый взгляд комбинация (как могло случиться, что токарь  стал чинить электропроводку,  чем станет чинить?). Заранее договариваемся с детьми, что ситуации сказочные, значит можно дать волю фантазии.</a:t>
            </a:r>
            <a:endParaRPr lang="ru-RU" sz="1800" dirty="0">
              <a:ea typeface="Calibri"/>
              <a:cs typeface="Times New Roman"/>
            </a:endParaRPr>
          </a:p>
          <a:p>
            <a:endParaRPr lang="ru-RU" dirty="0"/>
          </a:p>
        </p:txBody>
      </p:sp>
    </p:spTree>
    <p:extLst>
      <p:ext uri="{BB962C8B-B14F-4D97-AF65-F5344CB8AC3E}">
        <p14:creationId xmlns:p14="http://schemas.microsoft.com/office/powerpoint/2010/main" xmlns="" val="3901544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illreal.com/img187/relvduelalfitfepvily.jpg"/>
          <p:cNvPicPr>
            <a:picLocks noChangeAspect="1" noChangeArrowheads="1"/>
          </p:cNvPicPr>
          <p:nvPr/>
        </p:nvPicPr>
        <p:blipFill>
          <a:blip r:embed="rId2"/>
          <a:srcRect/>
          <a:stretch>
            <a:fillRect/>
          </a:stretch>
        </p:blipFill>
        <p:spPr bwMode="auto">
          <a:xfrm rot="16200000">
            <a:off x="-1285891" y="1000106"/>
            <a:ext cx="9429784" cy="6858001"/>
          </a:xfrm>
          <a:prstGeom prst="rect">
            <a:avLst/>
          </a:prstGeom>
          <a:noFill/>
        </p:spPr>
      </p:pic>
      <p:sp>
        <p:nvSpPr>
          <p:cNvPr id="3" name="Объект 2"/>
          <p:cNvSpPr>
            <a:spLocks noGrp="1"/>
          </p:cNvSpPr>
          <p:nvPr>
            <p:ph idx="1"/>
          </p:nvPr>
        </p:nvSpPr>
        <p:spPr>
          <a:xfrm>
            <a:off x="428604" y="642911"/>
            <a:ext cx="5786478" cy="7786741"/>
          </a:xfrm>
        </p:spPr>
        <p:txBody>
          <a:bodyPr>
            <a:normAutofit/>
          </a:bodyPr>
          <a:lstStyle/>
          <a:p>
            <a:pPr marL="0" indent="0">
              <a:lnSpc>
                <a:spcPct val="115000"/>
              </a:lnSpc>
              <a:spcAft>
                <a:spcPts val="0"/>
              </a:spcAft>
              <a:buNone/>
            </a:pPr>
            <a:r>
              <a:rPr lang="ru-RU" sz="1800" b="1" i="1" dirty="0" smtClean="0">
                <a:effectLst/>
                <a:latin typeface="Times New Roman"/>
                <a:ea typeface="Times New Roman"/>
                <a:cs typeface="Times New Roman"/>
              </a:rPr>
              <a:t>Ожидаемые результаты</a:t>
            </a:r>
            <a:r>
              <a:rPr lang="ru-RU" sz="1800" i="1" dirty="0" smtClean="0">
                <a:effectLst/>
                <a:latin typeface="Times New Roman"/>
                <a:ea typeface="Times New Roman"/>
                <a:cs typeface="Times New Roman"/>
              </a:rPr>
              <a:t>.</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sym typeface="Symbol"/>
              </a:rPr>
              <a:t></a:t>
            </a:r>
            <a:r>
              <a:rPr lang="ru-RU" sz="1800" dirty="0" smtClean="0">
                <a:effectLst/>
                <a:latin typeface="Times New Roman"/>
                <a:ea typeface="Times New Roman"/>
                <a:cs typeface="Times New Roman"/>
              </a:rPr>
              <a:t>Подбор детьми карточек с изображением объектов для размещения на секторах, например: "Подберите карточку с изображением водителя ".</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sym typeface="Symbol"/>
              </a:rPr>
              <a:t></a:t>
            </a:r>
            <a:r>
              <a:rPr lang="ru-RU" sz="1800" dirty="0" smtClean="0">
                <a:effectLst/>
                <a:latin typeface="Times New Roman"/>
                <a:ea typeface="Times New Roman"/>
                <a:cs typeface="Times New Roman"/>
              </a:rPr>
              <a:t>Самостоятельное придумывание дошкольниками как реальных, так и фантастических заданий.</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sym typeface="Symbol"/>
              </a:rPr>
              <a:t></a:t>
            </a:r>
            <a:r>
              <a:rPr lang="ru-RU" sz="1800" dirty="0" smtClean="0">
                <a:effectLst/>
                <a:latin typeface="Times New Roman"/>
                <a:ea typeface="Times New Roman"/>
                <a:cs typeface="Times New Roman"/>
              </a:rPr>
              <a:t>Составление рассказов о практической значимости объектов с необычными признаками.</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sym typeface="Symbol"/>
              </a:rPr>
              <a:t></a:t>
            </a:r>
            <a:r>
              <a:rPr lang="ru-RU" sz="1800" dirty="0" smtClean="0">
                <a:effectLst/>
                <a:latin typeface="Times New Roman"/>
                <a:ea typeface="Times New Roman"/>
                <a:cs typeface="Times New Roman"/>
              </a:rPr>
              <a:t>Распространение педагогического опыта с применением новых педагогических </a:t>
            </a:r>
            <a:r>
              <a:rPr lang="ru-RU" sz="1800" dirty="0" smtClean="0">
                <a:effectLst/>
                <a:latin typeface="Times New Roman"/>
                <a:ea typeface="Calibri"/>
                <a:cs typeface="Times New Roman"/>
              </a:rPr>
              <a:t>технологий</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 </a:t>
            </a:r>
            <a:r>
              <a:rPr lang="ru-RU" sz="1800" b="1" dirty="0" smtClean="0">
                <a:effectLst/>
                <a:latin typeface="Times New Roman"/>
                <a:ea typeface="Times New Roman"/>
                <a:cs typeface="Times New Roman"/>
              </a:rPr>
              <a:t>Цель использования данного пособия: </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rPr>
              <a:t>формирование представлений дошкольников о рабочих профессиях; развитие творческого мышления и воображения; обогащение словарного запаса.</a:t>
            </a:r>
            <a:endParaRPr lang="ru-RU" sz="1800" dirty="0">
              <a:ea typeface="Calibri"/>
              <a:cs typeface="Times New Roman"/>
            </a:endParaRPr>
          </a:p>
          <a:p>
            <a:pPr marL="0" indent="0">
              <a:lnSpc>
                <a:spcPct val="115000"/>
              </a:lnSpc>
              <a:spcAft>
                <a:spcPts val="0"/>
              </a:spcAft>
              <a:buNone/>
            </a:pPr>
            <a:r>
              <a:rPr lang="ru-RU" sz="1800" b="1" dirty="0" smtClean="0">
                <a:effectLst/>
                <a:latin typeface="Times New Roman"/>
                <a:ea typeface="Times New Roman"/>
                <a:cs typeface="Times New Roman"/>
              </a:rPr>
              <a:t>Задачи</a:t>
            </a:r>
            <a:r>
              <a:rPr lang="ru-RU" sz="1800" dirty="0" smtClean="0">
                <a:effectLst/>
                <a:latin typeface="Times New Roman"/>
                <a:ea typeface="Times New Roman"/>
                <a:cs typeface="Times New Roman"/>
              </a:rPr>
              <a:t>:</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sym typeface="Symbol"/>
              </a:rPr>
              <a:t></a:t>
            </a:r>
            <a:r>
              <a:rPr lang="ru-RU" sz="1800" dirty="0" smtClean="0">
                <a:effectLst/>
                <a:latin typeface="Times New Roman"/>
                <a:ea typeface="Times New Roman"/>
                <a:cs typeface="Times New Roman"/>
              </a:rPr>
              <a:t>Расширять познавательные способности ребенка.</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sym typeface="Symbol"/>
              </a:rPr>
              <a:t></a:t>
            </a:r>
            <a:r>
              <a:rPr lang="ru-RU" sz="1800" dirty="0" smtClean="0">
                <a:effectLst/>
                <a:latin typeface="Times New Roman"/>
                <a:ea typeface="Times New Roman"/>
                <a:cs typeface="Times New Roman"/>
              </a:rPr>
              <a:t>Развивать креативные способности дошкольников.</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sym typeface="Symbol"/>
              </a:rPr>
              <a:t></a:t>
            </a:r>
            <a:r>
              <a:rPr lang="ru-RU" sz="1800" dirty="0" smtClean="0">
                <a:effectLst/>
                <a:latin typeface="Times New Roman"/>
                <a:ea typeface="Times New Roman"/>
                <a:cs typeface="Times New Roman"/>
              </a:rPr>
              <a:t>Развивать навыки фантастического преобразования объектов.</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sym typeface="Symbol"/>
              </a:rPr>
              <a:t></a:t>
            </a:r>
            <a:r>
              <a:rPr lang="ru-RU" sz="1800" dirty="0" smtClean="0">
                <a:effectLst/>
                <a:latin typeface="Times New Roman"/>
                <a:ea typeface="Times New Roman"/>
                <a:cs typeface="Times New Roman"/>
              </a:rPr>
              <a:t>Формировать потребность к активной умственной деятельности.</a:t>
            </a:r>
            <a:endParaRPr lang="ru-RU" sz="1800" dirty="0">
              <a:ea typeface="Calibri"/>
              <a:cs typeface="Times New Roman"/>
            </a:endParaRPr>
          </a:p>
          <a:p>
            <a:endParaRPr lang="ru-RU" dirty="0"/>
          </a:p>
        </p:txBody>
      </p:sp>
    </p:spTree>
    <p:extLst>
      <p:ext uri="{BB962C8B-B14F-4D97-AF65-F5344CB8AC3E}">
        <p14:creationId xmlns:p14="http://schemas.microsoft.com/office/powerpoint/2010/main" xmlns="" val="1577556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illreal.com/img187/relvduelalfitfepvily.jpg"/>
          <p:cNvPicPr>
            <a:picLocks noChangeAspect="1" noChangeArrowheads="1"/>
          </p:cNvPicPr>
          <p:nvPr/>
        </p:nvPicPr>
        <p:blipFill>
          <a:blip r:embed="rId2"/>
          <a:srcRect/>
          <a:stretch>
            <a:fillRect/>
          </a:stretch>
        </p:blipFill>
        <p:spPr bwMode="auto">
          <a:xfrm rot="16200000">
            <a:off x="-1143000" y="1142999"/>
            <a:ext cx="9144001" cy="6858001"/>
          </a:xfrm>
          <a:prstGeom prst="rect">
            <a:avLst/>
          </a:prstGeom>
          <a:noFill/>
        </p:spPr>
      </p:pic>
      <p:sp>
        <p:nvSpPr>
          <p:cNvPr id="3" name="Объект 2"/>
          <p:cNvSpPr>
            <a:spLocks noGrp="1"/>
          </p:cNvSpPr>
          <p:nvPr>
            <p:ph idx="1"/>
          </p:nvPr>
        </p:nvSpPr>
        <p:spPr>
          <a:xfrm>
            <a:off x="214290" y="285720"/>
            <a:ext cx="6357982" cy="8501122"/>
          </a:xfrm>
        </p:spPr>
        <p:txBody>
          <a:bodyPr>
            <a:normAutofit fontScale="92500" lnSpcReduction="20000"/>
          </a:bodyPr>
          <a:lstStyle/>
          <a:p>
            <a:pPr marL="0" indent="0">
              <a:lnSpc>
                <a:spcPct val="115000"/>
              </a:lnSpc>
              <a:spcAft>
                <a:spcPts val="0"/>
              </a:spcAft>
              <a:buNone/>
            </a:pPr>
            <a:r>
              <a:rPr lang="ru-RU" sz="1800" b="1" dirty="0" smtClean="0">
                <a:effectLst/>
                <a:latin typeface="Times New Roman" pitchFamily="18" charset="0"/>
                <a:ea typeface="Times New Roman"/>
                <a:cs typeface="Times New Roman" pitchFamily="18" charset="0"/>
              </a:rPr>
              <a:t> «</a:t>
            </a:r>
            <a:r>
              <a:rPr lang="ru-RU" sz="1900" b="1" dirty="0" smtClean="0">
                <a:effectLst/>
                <a:latin typeface="Times New Roman" pitchFamily="18" charset="0"/>
                <a:ea typeface="Times New Roman"/>
                <a:cs typeface="Times New Roman" pitchFamily="18" charset="0"/>
              </a:rPr>
              <a:t>Смешные профессии»</a:t>
            </a:r>
            <a:endParaRPr lang="ru-RU" sz="1900" dirty="0">
              <a:latin typeface="Times New Roman" pitchFamily="18" charset="0"/>
              <a:ea typeface="Calibri"/>
              <a:cs typeface="Times New Roman" pitchFamily="18" charset="0"/>
            </a:endParaRPr>
          </a:p>
          <a:p>
            <a:pPr marL="0" indent="0">
              <a:lnSpc>
                <a:spcPct val="115000"/>
              </a:lnSpc>
              <a:spcAft>
                <a:spcPts val="0"/>
              </a:spcAft>
              <a:buNone/>
            </a:pPr>
            <a:r>
              <a:rPr lang="ru-RU" sz="1900" dirty="0" smtClean="0">
                <a:effectLst/>
                <a:latin typeface="Times New Roman" pitchFamily="18" charset="0"/>
                <a:ea typeface="Times New Roman"/>
                <a:cs typeface="Times New Roman" pitchFamily="18" charset="0"/>
              </a:rPr>
              <a:t>1-ый круг:</a:t>
            </a:r>
            <a:endParaRPr lang="ru-RU" sz="1900" dirty="0">
              <a:latin typeface="Times New Roman" pitchFamily="18" charset="0"/>
              <a:ea typeface="Calibri"/>
              <a:cs typeface="Times New Roman" pitchFamily="18" charset="0"/>
            </a:endParaRPr>
          </a:p>
          <a:p>
            <a:pPr marL="0" indent="0">
              <a:lnSpc>
                <a:spcPct val="115000"/>
              </a:lnSpc>
              <a:spcAft>
                <a:spcPts val="0"/>
              </a:spcAft>
              <a:buNone/>
            </a:pPr>
            <a:r>
              <a:rPr lang="ru-RU" sz="1900" dirty="0" smtClean="0">
                <a:effectLst/>
                <a:latin typeface="Times New Roman" pitchFamily="18" charset="0"/>
                <a:ea typeface="Times New Roman"/>
                <a:cs typeface="Times New Roman" pitchFamily="18" charset="0"/>
              </a:rPr>
              <a:t>картинки с изображением людей разных профессий. (водитель, сварщик, нефтяник, слесарь, токарь, автомеханик, электрик).</a:t>
            </a:r>
            <a:endParaRPr lang="ru-RU" sz="1900" dirty="0">
              <a:latin typeface="Times New Roman" pitchFamily="18" charset="0"/>
              <a:ea typeface="Calibri"/>
              <a:cs typeface="Times New Roman" pitchFamily="18" charset="0"/>
            </a:endParaRPr>
          </a:p>
          <a:p>
            <a:pPr marL="0" indent="0">
              <a:lnSpc>
                <a:spcPct val="115000"/>
              </a:lnSpc>
              <a:spcAft>
                <a:spcPts val="0"/>
              </a:spcAft>
              <a:buNone/>
            </a:pPr>
            <a:r>
              <a:rPr lang="ru-RU" sz="1900" dirty="0" smtClean="0">
                <a:effectLst/>
                <a:latin typeface="Times New Roman" pitchFamily="18" charset="0"/>
                <a:ea typeface="Times New Roman"/>
                <a:cs typeface="Times New Roman" pitchFamily="18" charset="0"/>
              </a:rPr>
              <a:t>2-ой круг: </a:t>
            </a:r>
            <a:endParaRPr lang="ru-RU" sz="1900" dirty="0">
              <a:latin typeface="Times New Roman" pitchFamily="18" charset="0"/>
              <a:ea typeface="Calibri"/>
              <a:cs typeface="Times New Roman" pitchFamily="18" charset="0"/>
            </a:endParaRPr>
          </a:p>
          <a:p>
            <a:pPr marL="0" indent="0">
              <a:lnSpc>
                <a:spcPct val="115000"/>
              </a:lnSpc>
              <a:spcAft>
                <a:spcPts val="0"/>
              </a:spcAft>
              <a:buNone/>
            </a:pPr>
            <a:r>
              <a:rPr lang="ru-RU" sz="1900" dirty="0" smtClean="0">
                <a:effectLst/>
                <a:latin typeface="Times New Roman" pitchFamily="18" charset="0"/>
                <a:ea typeface="Times New Roman"/>
                <a:cs typeface="Times New Roman" pitchFamily="18" charset="0"/>
              </a:rPr>
              <a:t>картинки с изображением места работы представителей той или иной профессии (для токаря - токарный станок, для водителя – машина,  для нефтяника – буровые вышки  и т.д.)</a:t>
            </a:r>
            <a:endParaRPr lang="ru-RU" sz="1900" dirty="0">
              <a:latin typeface="Times New Roman" pitchFamily="18" charset="0"/>
              <a:ea typeface="Calibri"/>
              <a:cs typeface="Times New Roman" pitchFamily="18" charset="0"/>
            </a:endParaRPr>
          </a:p>
          <a:p>
            <a:pPr marL="0" indent="0">
              <a:lnSpc>
                <a:spcPct val="115000"/>
              </a:lnSpc>
              <a:spcAft>
                <a:spcPts val="0"/>
              </a:spcAft>
              <a:buNone/>
            </a:pPr>
            <a:r>
              <a:rPr lang="ru-RU" sz="1900" dirty="0" smtClean="0">
                <a:effectLst/>
                <a:latin typeface="Times New Roman" pitchFamily="18" charset="0"/>
                <a:ea typeface="Times New Roman"/>
                <a:cs typeface="Times New Roman" pitchFamily="18" charset="0"/>
              </a:rPr>
              <a:t>3-й круг: </a:t>
            </a:r>
            <a:endParaRPr lang="ru-RU" sz="1900" dirty="0">
              <a:latin typeface="Times New Roman" pitchFamily="18" charset="0"/>
              <a:ea typeface="Calibri"/>
              <a:cs typeface="Times New Roman" pitchFamily="18" charset="0"/>
            </a:endParaRPr>
          </a:p>
          <a:p>
            <a:pPr marL="0" indent="0">
              <a:lnSpc>
                <a:spcPct val="115000"/>
              </a:lnSpc>
              <a:spcAft>
                <a:spcPts val="0"/>
              </a:spcAft>
              <a:buNone/>
            </a:pPr>
            <a:r>
              <a:rPr lang="ru-RU" sz="1900" dirty="0" smtClean="0">
                <a:effectLst/>
                <a:latin typeface="Times New Roman" pitchFamily="18" charset="0"/>
                <a:ea typeface="Times New Roman"/>
                <a:cs typeface="Times New Roman" pitchFamily="18" charset="0"/>
              </a:rPr>
              <a:t>картинки с изображением инструментов и инвентаря для работы </a:t>
            </a:r>
            <a:endParaRPr lang="ru-RU" sz="1900" dirty="0">
              <a:latin typeface="Times New Roman" pitchFamily="18" charset="0"/>
              <a:ea typeface="Calibri"/>
              <a:cs typeface="Times New Roman" pitchFamily="18" charset="0"/>
            </a:endParaRPr>
          </a:p>
          <a:p>
            <a:pPr marL="0" indent="0">
              <a:lnSpc>
                <a:spcPct val="115000"/>
              </a:lnSpc>
              <a:spcAft>
                <a:spcPts val="0"/>
              </a:spcAft>
              <a:buNone/>
            </a:pPr>
            <a:r>
              <a:rPr lang="ru-RU" sz="1900" i="1" dirty="0" smtClean="0">
                <a:effectLst/>
                <a:latin typeface="Times New Roman" pitchFamily="18" charset="0"/>
                <a:ea typeface="Times New Roman"/>
                <a:cs typeface="Times New Roman" pitchFamily="18" charset="0"/>
              </a:rPr>
              <a:t>Задание: 1-й вариант </a:t>
            </a:r>
            <a:endParaRPr lang="ru-RU" sz="1900" i="1" dirty="0">
              <a:latin typeface="Times New Roman" pitchFamily="18" charset="0"/>
              <a:ea typeface="Calibri"/>
              <a:cs typeface="Times New Roman" pitchFamily="18" charset="0"/>
            </a:endParaRPr>
          </a:p>
          <a:p>
            <a:pPr marL="0" indent="0">
              <a:lnSpc>
                <a:spcPct val="115000"/>
              </a:lnSpc>
              <a:spcAft>
                <a:spcPts val="0"/>
              </a:spcAft>
              <a:buNone/>
            </a:pPr>
            <a:r>
              <a:rPr lang="ru-RU" sz="1900" dirty="0" smtClean="0">
                <a:effectLst/>
                <a:latin typeface="Times New Roman" pitchFamily="18" charset="0"/>
                <a:ea typeface="Times New Roman"/>
                <a:cs typeface="Times New Roman" pitchFamily="18" charset="0"/>
              </a:rPr>
              <a:t>Ребенку предлагается в случайном порядке раскрутить круги, и по выпавшим рисункам он придумывает сюжет для будущего рисунка.</a:t>
            </a:r>
            <a:endParaRPr lang="ru-RU" sz="1900" dirty="0">
              <a:latin typeface="Times New Roman" pitchFamily="18" charset="0"/>
              <a:ea typeface="Calibri"/>
              <a:cs typeface="Times New Roman" pitchFamily="18" charset="0"/>
            </a:endParaRPr>
          </a:p>
          <a:p>
            <a:pPr marL="0" indent="0">
              <a:lnSpc>
                <a:spcPct val="115000"/>
              </a:lnSpc>
              <a:spcAft>
                <a:spcPts val="0"/>
              </a:spcAft>
              <a:buNone/>
            </a:pPr>
            <a:r>
              <a:rPr lang="ru-RU" sz="1900" i="1" dirty="0" smtClean="0">
                <a:effectLst/>
                <a:latin typeface="Times New Roman" pitchFamily="18" charset="0"/>
                <a:ea typeface="Times New Roman"/>
                <a:cs typeface="Times New Roman" pitchFamily="18" charset="0"/>
              </a:rPr>
              <a:t>2-й вариант. </a:t>
            </a:r>
            <a:endParaRPr lang="ru-RU" sz="1900" i="1" dirty="0">
              <a:latin typeface="Times New Roman" pitchFamily="18" charset="0"/>
              <a:ea typeface="Calibri"/>
              <a:cs typeface="Times New Roman" pitchFamily="18" charset="0"/>
            </a:endParaRPr>
          </a:p>
          <a:p>
            <a:pPr marL="0" indent="0">
              <a:lnSpc>
                <a:spcPct val="115000"/>
              </a:lnSpc>
              <a:spcAft>
                <a:spcPts val="0"/>
              </a:spcAft>
              <a:buNone/>
            </a:pPr>
            <a:r>
              <a:rPr lang="ru-RU" sz="1900" dirty="0" smtClean="0">
                <a:effectLst/>
                <a:latin typeface="Times New Roman" pitchFamily="18" charset="0"/>
                <a:ea typeface="Times New Roman"/>
                <a:cs typeface="Times New Roman" pitchFamily="18" charset="0"/>
              </a:rPr>
              <a:t>Ребенку предлагается специально раскручивать круги,  выбирая для себя более подходящий вариант. </a:t>
            </a:r>
            <a:endParaRPr lang="ru-RU" sz="1900" dirty="0">
              <a:latin typeface="Times New Roman" pitchFamily="18" charset="0"/>
              <a:ea typeface="Calibri"/>
              <a:cs typeface="Times New Roman" pitchFamily="18" charset="0"/>
            </a:endParaRPr>
          </a:p>
          <a:p>
            <a:pPr marL="0" indent="0">
              <a:lnSpc>
                <a:spcPct val="115000"/>
              </a:lnSpc>
              <a:spcAft>
                <a:spcPts val="0"/>
              </a:spcAft>
              <a:buNone/>
            </a:pPr>
            <a:r>
              <a:rPr lang="ru-RU" sz="1900" dirty="0" smtClean="0">
                <a:effectLst/>
                <a:latin typeface="Times New Roman" pitchFamily="18" charset="0"/>
                <a:ea typeface="Times New Roman"/>
                <a:cs typeface="Times New Roman" pitchFamily="18" charset="0"/>
              </a:rPr>
              <a:t>Пример: </a:t>
            </a:r>
            <a:endParaRPr lang="ru-RU" sz="1900" dirty="0">
              <a:latin typeface="Times New Roman" pitchFamily="18" charset="0"/>
              <a:ea typeface="Calibri"/>
              <a:cs typeface="Times New Roman" pitchFamily="18" charset="0"/>
            </a:endParaRPr>
          </a:p>
          <a:p>
            <a:pPr marL="0" indent="0">
              <a:lnSpc>
                <a:spcPct val="115000"/>
              </a:lnSpc>
              <a:spcAft>
                <a:spcPts val="0"/>
              </a:spcAft>
              <a:buNone/>
            </a:pPr>
            <a:r>
              <a:rPr lang="ru-RU" sz="1900" dirty="0" smtClean="0">
                <a:effectLst/>
                <a:latin typeface="Times New Roman" pitchFamily="18" charset="0"/>
                <a:ea typeface="Times New Roman"/>
                <a:cs typeface="Times New Roman" pitchFamily="18" charset="0"/>
              </a:rPr>
              <a:t>Сварщик  варит трубу  сидя за рулем машины и постукивает  ее топором.</a:t>
            </a:r>
            <a:endParaRPr lang="ru-RU" sz="1900" dirty="0">
              <a:latin typeface="Times New Roman" pitchFamily="18" charset="0"/>
              <a:ea typeface="Calibri"/>
              <a:cs typeface="Times New Roman" pitchFamily="18" charset="0"/>
            </a:endParaRPr>
          </a:p>
          <a:p>
            <a:pPr marL="0" indent="0">
              <a:lnSpc>
                <a:spcPct val="115000"/>
              </a:lnSpc>
              <a:spcAft>
                <a:spcPts val="0"/>
              </a:spcAft>
              <a:buNone/>
            </a:pPr>
            <a:r>
              <a:rPr lang="ru-RU" sz="1900" dirty="0" smtClean="0">
                <a:effectLst/>
                <a:latin typeface="Times New Roman" pitchFamily="18" charset="0"/>
                <a:ea typeface="Times New Roman"/>
                <a:cs typeface="Times New Roman" pitchFamily="18" charset="0"/>
              </a:rPr>
              <a:t> Эффект игры огромен – познание языка и мира в их взаимосвязи, развитие творческого мышления и воображения, обогащение словарного запаса и многое другое.</a:t>
            </a:r>
          </a:p>
          <a:p>
            <a:pPr>
              <a:lnSpc>
                <a:spcPct val="115000"/>
              </a:lnSpc>
              <a:spcAft>
                <a:spcPts val="0"/>
              </a:spcAft>
            </a:pPr>
            <a:endParaRPr lang="ru-RU" sz="1900" dirty="0">
              <a:latin typeface="Times New Roman" pitchFamily="18" charset="0"/>
              <a:ea typeface="Calibri"/>
              <a:cs typeface="Times New Roman" pitchFamily="18" charset="0"/>
            </a:endParaRPr>
          </a:p>
          <a:p>
            <a:pPr marL="0" indent="0">
              <a:lnSpc>
                <a:spcPct val="115000"/>
              </a:lnSpc>
              <a:spcAft>
                <a:spcPts val="0"/>
              </a:spcAft>
              <a:buNone/>
            </a:pPr>
            <a:endParaRPr lang="ru-RU" sz="1800" dirty="0">
              <a:latin typeface="Times New Roman" pitchFamily="18" charset="0"/>
              <a:ea typeface="Calibri"/>
              <a:cs typeface="Times New Roman" pitchFamily="18" charset="0"/>
            </a:endParaRPr>
          </a:p>
          <a:p>
            <a:pPr marL="0" indent="0">
              <a:buNone/>
            </a:pPr>
            <a:r>
              <a:rPr lang="ru-RU" sz="1800" dirty="0" smtClean="0">
                <a:effectLst/>
                <a:latin typeface="Times New Roman" pitchFamily="18" charset="0"/>
                <a:ea typeface="Times New Roman"/>
                <a:cs typeface="Times New Roman" pitchFamily="18" charset="0"/>
              </a:rPr>
              <a:t> </a:t>
            </a:r>
            <a:endParaRPr lang="ru-RU" sz="18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xmlns="" val="3790218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illreal.com/img187/relvduelalfitfepvily.jpg"/>
          <p:cNvPicPr>
            <a:picLocks noChangeAspect="1" noChangeArrowheads="1"/>
          </p:cNvPicPr>
          <p:nvPr/>
        </p:nvPicPr>
        <p:blipFill>
          <a:blip r:embed="rId2"/>
          <a:srcRect/>
          <a:stretch>
            <a:fillRect/>
          </a:stretch>
        </p:blipFill>
        <p:spPr bwMode="auto">
          <a:xfrm rot="16200000">
            <a:off x="-1142998" y="1142998"/>
            <a:ext cx="9144001" cy="6858001"/>
          </a:xfrm>
          <a:prstGeom prst="rect">
            <a:avLst/>
          </a:prstGeom>
          <a:noFill/>
        </p:spPr>
      </p:pic>
      <p:sp>
        <p:nvSpPr>
          <p:cNvPr id="3" name="Объект 2"/>
          <p:cNvSpPr>
            <a:spLocks noGrp="1"/>
          </p:cNvSpPr>
          <p:nvPr>
            <p:ph idx="1"/>
          </p:nvPr>
        </p:nvSpPr>
        <p:spPr>
          <a:xfrm>
            <a:off x="428604" y="500034"/>
            <a:ext cx="6072230" cy="6429420"/>
          </a:xfrm>
        </p:spPr>
        <p:txBody>
          <a:bodyPr>
            <a:normAutofit fontScale="47500" lnSpcReduction="20000"/>
          </a:bodyPr>
          <a:lstStyle/>
          <a:p>
            <a:pPr marL="0" indent="0">
              <a:lnSpc>
                <a:spcPct val="115000"/>
              </a:lnSpc>
              <a:spcAft>
                <a:spcPts val="1000"/>
              </a:spcAft>
              <a:buNone/>
            </a:pPr>
            <a:r>
              <a:rPr lang="ru-RU" sz="3800" dirty="0" smtClean="0">
                <a:latin typeface="Times New Roman"/>
                <a:ea typeface="Times New Roman"/>
                <a:cs typeface="Times New Roman"/>
              </a:rPr>
              <a:t>Данный игровой метод обучения способствует созданию заинтересованной, непринуждённой обстановки, снимает психологическое и физическое напряжение, обеспечивает восприятие нового материала.</a:t>
            </a:r>
            <a:endParaRPr lang="ru-RU" sz="3800" dirty="0" smtClean="0">
              <a:ea typeface="Calibri"/>
              <a:cs typeface="Times New Roman"/>
            </a:endParaRPr>
          </a:p>
          <a:p>
            <a:pPr marL="0" indent="0">
              <a:lnSpc>
                <a:spcPct val="115000"/>
              </a:lnSpc>
              <a:spcAft>
                <a:spcPts val="1000"/>
              </a:spcAft>
              <a:buNone/>
            </a:pPr>
            <a:endParaRPr lang="ru-RU" sz="3800" b="1" dirty="0" smtClean="0">
              <a:effectLst/>
              <a:latin typeface="Times New Roman"/>
              <a:ea typeface="Times New Roman"/>
              <a:cs typeface="Times New Roman"/>
            </a:endParaRPr>
          </a:p>
          <a:p>
            <a:pPr marL="0" indent="0">
              <a:lnSpc>
                <a:spcPct val="115000"/>
              </a:lnSpc>
              <a:spcAft>
                <a:spcPts val="1000"/>
              </a:spcAft>
              <a:buNone/>
            </a:pPr>
            <a:endParaRPr lang="ru-RU" sz="3800" b="1" dirty="0" smtClean="0">
              <a:latin typeface="Times New Roman"/>
              <a:ea typeface="Times New Roman"/>
              <a:cs typeface="Times New Roman"/>
            </a:endParaRPr>
          </a:p>
          <a:p>
            <a:pPr marL="0" indent="0">
              <a:lnSpc>
                <a:spcPct val="115000"/>
              </a:lnSpc>
              <a:spcAft>
                <a:spcPts val="1000"/>
              </a:spcAft>
              <a:buNone/>
            </a:pPr>
            <a:endParaRPr lang="ru-RU" sz="3800" b="1" dirty="0" smtClean="0">
              <a:effectLst/>
              <a:latin typeface="Times New Roman"/>
              <a:ea typeface="Times New Roman"/>
              <a:cs typeface="Times New Roman"/>
            </a:endParaRPr>
          </a:p>
          <a:p>
            <a:pPr marL="0" indent="0">
              <a:lnSpc>
                <a:spcPct val="115000"/>
              </a:lnSpc>
              <a:spcAft>
                <a:spcPts val="1000"/>
              </a:spcAft>
              <a:buNone/>
            </a:pPr>
            <a:endParaRPr lang="ru-RU" sz="3800" b="1" dirty="0" smtClean="0">
              <a:latin typeface="Times New Roman"/>
              <a:ea typeface="Times New Roman"/>
              <a:cs typeface="Times New Roman"/>
            </a:endParaRPr>
          </a:p>
          <a:p>
            <a:pPr marL="0" indent="0">
              <a:lnSpc>
                <a:spcPct val="115000"/>
              </a:lnSpc>
              <a:spcAft>
                <a:spcPts val="1000"/>
              </a:spcAft>
              <a:buNone/>
            </a:pPr>
            <a:endParaRPr lang="ru-RU" sz="3800" b="1" dirty="0" smtClean="0">
              <a:effectLst/>
              <a:latin typeface="Times New Roman"/>
              <a:ea typeface="Times New Roman"/>
              <a:cs typeface="Times New Roman"/>
            </a:endParaRPr>
          </a:p>
          <a:p>
            <a:pPr marL="0" indent="0">
              <a:lnSpc>
                <a:spcPct val="115000"/>
              </a:lnSpc>
              <a:spcAft>
                <a:spcPts val="1000"/>
              </a:spcAft>
              <a:buNone/>
            </a:pPr>
            <a:r>
              <a:rPr lang="ru-RU" sz="3800" b="1" dirty="0" smtClean="0">
                <a:effectLst/>
                <a:latin typeface="Times New Roman"/>
                <a:ea typeface="Times New Roman"/>
                <a:cs typeface="Times New Roman"/>
              </a:rPr>
              <a:t>         Результаты использования лэпбука:</a:t>
            </a:r>
            <a:endParaRPr lang="ru-RU" sz="3800" dirty="0">
              <a:ea typeface="Calibri"/>
              <a:cs typeface="Times New Roman"/>
            </a:endParaRPr>
          </a:p>
          <a:p>
            <a:pPr lvl="0">
              <a:lnSpc>
                <a:spcPct val="115000"/>
              </a:lnSpc>
              <a:spcAft>
                <a:spcPts val="1000"/>
              </a:spcAft>
              <a:buSzPts val="1000"/>
              <a:buFont typeface="Symbol"/>
              <a:buChar char=""/>
              <a:tabLst>
                <a:tab pos="457200" algn="l"/>
              </a:tabLst>
            </a:pPr>
            <a:r>
              <a:rPr lang="ru-RU" sz="3800" dirty="0" smtClean="0">
                <a:effectLst/>
                <a:latin typeface="Times New Roman"/>
                <a:ea typeface="Times New Roman"/>
                <a:cs typeface="Times New Roman"/>
              </a:rPr>
              <a:t>Быстрое запоминание материала детьми.</a:t>
            </a:r>
            <a:endParaRPr lang="ru-RU" sz="3800" dirty="0">
              <a:ea typeface="Calibri"/>
              <a:cs typeface="Times New Roman"/>
            </a:endParaRPr>
          </a:p>
          <a:p>
            <a:pPr lvl="0">
              <a:lnSpc>
                <a:spcPct val="115000"/>
              </a:lnSpc>
              <a:spcAft>
                <a:spcPts val="1000"/>
              </a:spcAft>
              <a:buSzPts val="1000"/>
              <a:buFont typeface="Symbol"/>
              <a:buChar char=""/>
              <a:tabLst>
                <a:tab pos="457200" algn="l"/>
              </a:tabLst>
            </a:pPr>
            <a:r>
              <a:rPr lang="ru-RU" sz="3800" dirty="0" smtClean="0">
                <a:effectLst/>
                <a:latin typeface="Times New Roman"/>
                <a:ea typeface="Times New Roman"/>
                <a:cs typeface="Times New Roman"/>
              </a:rPr>
              <a:t>Проявление повышенного интереса к содержанию у детей.</a:t>
            </a:r>
            <a:endParaRPr lang="ru-RU" sz="3800" dirty="0">
              <a:ea typeface="Calibri"/>
              <a:cs typeface="Times New Roman"/>
            </a:endParaRPr>
          </a:p>
          <a:p>
            <a:pPr lvl="0">
              <a:lnSpc>
                <a:spcPct val="115000"/>
              </a:lnSpc>
              <a:spcAft>
                <a:spcPts val="1000"/>
              </a:spcAft>
              <a:buSzPts val="1000"/>
              <a:buFont typeface="Symbol"/>
              <a:buChar char=""/>
              <a:tabLst>
                <a:tab pos="457200" algn="l"/>
              </a:tabLst>
            </a:pPr>
            <a:r>
              <a:rPr lang="ru-RU" sz="3800" dirty="0" smtClean="0">
                <a:effectLst/>
                <a:latin typeface="Times New Roman"/>
                <a:ea typeface="Times New Roman"/>
                <a:cs typeface="Times New Roman"/>
              </a:rPr>
              <a:t>Проявление начала самостоятельности.</a:t>
            </a:r>
            <a:endParaRPr lang="ru-RU" sz="3800" dirty="0">
              <a:ea typeface="Calibri"/>
              <a:cs typeface="Times New Roman"/>
            </a:endParaRPr>
          </a:p>
          <a:p>
            <a:endParaRPr lang="ru-RU" dirty="0"/>
          </a:p>
        </p:txBody>
      </p:sp>
    </p:spTree>
    <p:extLst>
      <p:ext uri="{BB962C8B-B14F-4D97-AF65-F5344CB8AC3E}">
        <p14:creationId xmlns:p14="http://schemas.microsoft.com/office/powerpoint/2010/main" xmlns="" val="1476713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villreal.com/img187/relvduelalfitfepvily.jpg"/>
          <p:cNvPicPr>
            <a:picLocks noChangeAspect="1" noChangeArrowheads="1"/>
          </p:cNvPicPr>
          <p:nvPr/>
        </p:nvPicPr>
        <p:blipFill>
          <a:blip r:embed="rId2"/>
          <a:srcRect/>
          <a:stretch>
            <a:fillRect/>
          </a:stretch>
        </p:blipFill>
        <p:spPr bwMode="auto">
          <a:xfrm rot="16200000">
            <a:off x="-1142998" y="1142998"/>
            <a:ext cx="9144001" cy="6858001"/>
          </a:xfrm>
          <a:prstGeom prst="rect">
            <a:avLst/>
          </a:prstGeom>
          <a:noFill/>
        </p:spPr>
      </p:pic>
      <p:sp>
        <p:nvSpPr>
          <p:cNvPr id="4" name="Прямоугольник 3"/>
          <p:cNvSpPr/>
          <p:nvPr/>
        </p:nvSpPr>
        <p:spPr>
          <a:xfrm>
            <a:off x="692696" y="384700"/>
            <a:ext cx="5832648" cy="5189113"/>
          </a:xfrm>
          <a:prstGeom prst="rect">
            <a:avLst/>
          </a:prstGeom>
        </p:spPr>
        <p:txBody>
          <a:bodyPr wrap="square">
            <a:spAutoFit/>
          </a:bodyPr>
          <a:lstStyle/>
          <a:p>
            <a:pPr indent="89535">
              <a:lnSpc>
                <a:spcPct val="115000"/>
              </a:lnSpc>
              <a:spcAft>
                <a:spcPts val="0"/>
              </a:spcAft>
            </a:pPr>
            <a:r>
              <a:rPr lang="tt-RU" b="1" dirty="0" smtClean="0">
                <a:effectLst/>
                <a:latin typeface="Times New Roman"/>
                <a:ea typeface="Calibri"/>
                <a:cs typeface="Times New Roman"/>
              </a:rPr>
              <a:t>	Лэпбук “Я б в рабочие пошел” </a:t>
            </a:r>
            <a:r>
              <a:rPr lang="tt-RU" dirty="0" smtClean="0">
                <a:effectLst/>
                <a:latin typeface="Times New Roman"/>
                <a:ea typeface="Calibri"/>
                <a:cs typeface="Times New Roman"/>
              </a:rPr>
              <a:t>используется как учебно – методическое пособие при проведении ООД на подгрупповых  и индивидуальных </a:t>
            </a:r>
            <a:r>
              <a:rPr lang="tt-RU" dirty="0" smtClean="0">
                <a:latin typeface="Times New Roman"/>
                <a:ea typeface="Calibri"/>
                <a:cs typeface="Times New Roman"/>
              </a:rPr>
              <a:t>формах работы</a:t>
            </a:r>
            <a:r>
              <a:rPr lang="tt-RU" dirty="0" smtClean="0">
                <a:effectLst/>
                <a:latin typeface="Times New Roman"/>
                <a:ea typeface="Calibri"/>
                <a:cs typeface="Times New Roman"/>
              </a:rPr>
              <a:t>, в свободной и самостоятельной деятельности детей.</a:t>
            </a:r>
            <a:endParaRPr lang="ru-RU" dirty="0">
              <a:ea typeface="Calibri"/>
              <a:cs typeface="Times New Roman"/>
            </a:endParaRPr>
          </a:p>
          <a:p>
            <a:pPr>
              <a:lnSpc>
                <a:spcPct val="115000"/>
              </a:lnSpc>
              <a:spcAft>
                <a:spcPts val="0"/>
              </a:spcAft>
            </a:pPr>
            <a:endParaRPr lang="tt-RU" b="1" dirty="0" smtClean="0">
              <a:effectLst/>
              <a:latin typeface="Times New Roman"/>
              <a:ea typeface="Calibri"/>
              <a:cs typeface="Times New Roman"/>
            </a:endParaRPr>
          </a:p>
          <a:p>
            <a:pPr>
              <a:lnSpc>
                <a:spcPct val="115000"/>
              </a:lnSpc>
              <a:spcAft>
                <a:spcPts val="0"/>
              </a:spcAft>
            </a:pPr>
            <a:r>
              <a:rPr lang="tt-RU" b="1" dirty="0" smtClean="0">
                <a:effectLst/>
                <a:latin typeface="Times New Roman"/>
                <a:ea typeface="Calibri"/>
                <a:cs typeface="Times New Roman"/>
              </a:rPr>
              <a:t>Цель</a:t>
            </a:r>
            <a:r>
              <a:rPr lang="tt-RU" dirty="0" smtClean="0">
                <a:effectLst/>
                <a:latin typeface="Times New Roman"/>
                <a:ea typeface="Calibri"/>
                <a:cs typeface="Times New Roman"/>
              </a:rPr>
              <a:t>: расширение, закрепление знаний детей  о рабочих заводских профессиях родителей.</a:t>
            </a:r>
            <a:endParaRPr lang="ru-RU" dirty="0">
              <a:ea typeface="Calibri"/>
              <a:cs typeface="Times New Roman"/>
            </a:endParaRPr>
          </a:p>
          <a:p>
            <a:pPr>
              <a:lnSpc>
                <a:spcPct val="115000"/>
              </a:lnSpc>
              <a:spcAft>
                <a:spcPts val="0"/>
              </a:spcAft>
            </a:pPr>
            <a:r>
              <a:rPr lang="tt-RU" dirty="0" smtClean="0">
                <a:effectLst/>
                <a:latin typeface="Times New Roman"/>
                <a:ea typeface="Calibri"/>
                <a:cs typeface="Times New Roman"/>
              </a:rPr>
              <a:t> </a:t>
            </a:r>
            <a:endParaRPr lang="ru-RU" dirty="0">
              <a:ea typeface="Calibri"/>
              <a:cs typeface="Times New Roman"/>
            </a:endParaRPr>
          </a:p>
          <a:p>
            <a:pPr>
              <a:lnSpc>
                <a:spcPct val="115000"/>
              </a:lnSpc>
              <a:spcAft>
                <a:spcPts val="0"/>
              </a:spcAft>
            </a:pPr>
            <a:r>
              <a:rPr lang="tt-RU" dirty="0" smtClean="0">
                <a:effectLst/>
                <a:latin typeface="Times New Roman"/>
                <a:ea typeface="Calibri"/>
                <a:cs typeface="Times New Roman"/>
              </a:rPr>
              <a:t>	Лэпбук включает в себя задания на умственное, речевое развитие и восприятие окружающего мира. Помогает систематизировать имеющиеся знания о данных профессиях, закрепляет навыки речи, способствует развитию мелкой моторики рук, глазомера.</a:t>
            </a:r>
            <a:endParaRPr lang="ru-RU" dirty="0">
              <a:ea typeface="Calibri"/>
              <a:cs typeface="Times New Roman"/>
            </a:endParaRPr>
          </a:p>
          <a:p>
            <a:pPr>
              <a:lnSpc>
                <a:spcPct val="115000"/>
              </a:lnSpc>
              <a:spcAft>
                <a:spcPts val="0"/>
              </a:spcAft>
            </a:pPr>
            <a:r>
              <a:rPr lang="tt-RU" dirty="0" smtClean="0">
                <a:effectLst/>
                <a:latin typeface="Times New Roman"/>
                <a:ea typeface="Calibri"/>
                <a:cs typeface="Times New Roman"/>
              </a:rPr>
              <a:t> </a:t>
            </a:r>
            <a:endParaRPr lang="ru-RU" dirty="0">
              <a:ea typeface="Calibri"/>
              <a:cs typeface="Times New Roman"/>
            </a:endParaRPr>
          </a:p>
          <a:p>
            <a:pPr>
              <a:lnSpc>
                <a:spcPct val="115000"/>
              </a:lnSpc>
              <a:spcAft>
                <a:spcPts val="0"/>
              </a:spcAft>
            </a:pPr>
            <a:r>
              <a:rPr lang="tt-RU" dirty="0" smtClean="0">
                <a:effectLst/>
                <a:latin typeface="Times New Roman"/>
                <a:ea typeface="Calibri"/>
                <a:cs typeface="Times New Roman"/>
              </a:rPr>
              <a:t>	Предназначен для детей подготовительного возраста с ФФНР.</a:t>
            </a:r>
            <a:endParaRPr lang="ru-RU" dirty="0">
              <a:ea typeface="Calibri"/>
              <a:cs typeface="Times New Roman"/>
            </a:endParaRPr>
          </a:p>
        </p:txBody>
      </p:sp>
      <p:sp>
        <p:nvSpPr>
          <p:cNvPr id="5" name="TextBox 4"/>
          <p:cNvSpPr txBox="1"/>
          <p:nvPr/>
        </p:nvSpPr>
        <p:spPr>
          <a:xfrm>
            <a:off x="692696" y="5796136"/>
            <a:ext cx="5832648" cy="2640723"/>
          </a:xfrm>
          <a:prstGeom prst="rect">
            <a:avLst/>
          </a:prstGeom>
          <a:noFill/>
        </p:spPr>
        <p:txBody>
          <a:bodyPr wrap="square" rtlCol="0">
            <a:spAutoFit/>
          </a:bodyPr>
          <a:lstStyle/>
          <a:p>
            <a:pPr>
              <a:lnSpc>
                <a:spcPct val="115000"/>
              </a:lnSpc>
              <a:spcAft>
                <a:spcPts val="0"/>
              </a:spcAft>
            </a:pPr>
            <a:r>
              <a:rPr lang="tt-RU" b="1" dirty="0" smtClean="0">
                <a:effectLst/>
                <a:latin typeface="Times New Roman"/>
                <a:ea typeface="Calibri"/>
                <a:cs typeface="Times New Roman"/>
              </a:rPr>
              <a:t> В лэпбуке предоставлены профессии</a:t>
            </a:r>
            <a:r>
              <a:rPr lang="tt-RU" dirty="0" smtClean="0">
                <a:effectLst/>
                <a:latin typeface="Times New Roman"/>
                <a:ea typeface="Calibri"/>
                <a:cs typeface="Times New Roman"/>
              </a:rPr>
              <a:t>:</a:t>
            </a:r>
            <a:endParaRPr lang="ru-RU" sz="1400" dirty="0">
              <a:ea typeface="Calibri"/>
              <a:cs typeface="Times New Roman"/>
            </a:endParaRPr>
          </a:p>
          <a:p>
            <a:pPr>
              <a:lnSpc>
                <a:spcPct val="115000"/>
              </a:lnSpc>
              <a:spcAft>
                <a:spcPts val="0"/>
              </a:spcAft>
            </a:pPr>
            <a:r>
              <a:rPr lang="tt-RU" dirty="0" smtClean="0">
                <a:effectLst/>
                <a:latin typeface="Times New Roman"/>
                <a:ea typeface="Calibri"/>
                <a:cs typeface="Times New Roman"/>
              </a:rPr>
              <a:t> 1 Автомеханик</a:t>
            </a:r>
            <a:endParaRPr lang="ru-RU" sz="1400" dirty="0">
              <a:ea typeface="Calibri"/>
              <a:cs typeface="Times New Roman"/>
            </a:endParaRPr>
          </a:p>
          <a:p>
            <a:pPr>
              <a:lnSpc>
                <a:spcPct val="115000"/>
              </a:lnSpc>
              <a:spcAft>
                <a:spcPts val="0"/>
              </a:spcAft>
            </a:pPr>
            <a:r>
              <a:rPr lang="tt-RU" dirty="0" smtClean="0">
                <a:effectLst/>
                <a:latin typeface="Times New Roman"/>
                <a:ea typeface="Calibri"/>
                <a:cs typeface="Times New Roman"/>
              </a:rPr>
              <a:t> 2.Водитель</a:t>
            </a:r>
            <a:endParaRPr lang="ru-RU" sz="1400" dirty="0">
              <a:ea typeface="Calibri"/>
              <a:cs typeface="Times New Roman"/>
            </a:endParaRPr>
          </a:p>
          <a:p>
            <a:pPr>
              <a:lnSpc>
                <a:spcPct val="115000"/>
              </a:lnSpc>
              <a:spcAft>
                <a:spcPts val="0"/>
              </a:spcAft>
            </a:pPr>
            <a:r>
              <a:rPr lang="tt-RU" dirty="0" smtClean="0">
                <a:effectLst/>
                <a:latin typeface="Times New Roman"/>
                <a:ea typeface="Calibri"/>
                <a:cs typeface="Times New Roman"/>
              </a:rPr>
              <a:t> 3.Нефтяник</a:t>
            </a:r>
            <a:endParaRPr lang="ru-RU" sz="1400" dirty="0">
              <a:ea typeface="Calibri"/>
              <a:cs typeface="Times New Roman"/>
            </a:endParaRPr>
          </a:p>
          <a:p>
            <a:pPr>
              <a:lnSpc>
                <a:spcPct val="115000"/>
              </a:lnSpc>
              <a:spcAft>
                <a:spcPts val="0"/>
              </a:spcAft>
            </a:pPr>
            <a:r>
              <a:rPr lang="tt-RU" dirty="0" smtClean="0">
                <a:effectLst/>
                <a:latin typeface="Times New Roman"/>
                <a:ea typeface="Calibri"/>
                <a:cs typeface="Times New Roman"/>
              </a:rPr>
              <a:t> 4.Сварщик</a:t>
            </a:r>
            <a:endParaRPr lang="ru-RU" sz="1400" dirty="0">
              <a:ea typeface="Calibri"/>
              <a:cs typeface="Times New Roman"/>
            </a:endParaRPr>
          </a:p>
          <a:p>
            <a:pPr>
              <a:lnSpc>
                <a:spcPct val="115000"/>
              </a:lnSpc>
              <a:spcAft>
                <a:spcPts val="0"/>
              </a:spcAft>
            </a:pPr>
            <a:r>
              <a:rPr lang="tt-RU" dirty="0" smtClean="0">
                <a:effectLst/>
                <a:latin typeface="Times New Roman"/>
                <a:ea typeface="Calibri"/>
                <a:cs typeface="Times New Roman"/>
              </a:rPr>
              <a:t> 5.Слесарь</a:t>
            </a:r>
            <a:endParaRPr lang="ru-RU" sz="1400" dirty="0">
              <a:ea typeface="Calibri"/>
              <a:cs typeface="Times New Roman"/>
            </a:endParaRPr>
          </a:p>
          <a:p>
            <a:pPr>
              <a:lnSpc>
                <a:spcPct val="115000"/>
              </a:lnSpc>
              <a:spcAft>
                <a:spcPts val="0"/>
              </a:spcAft>
            </a:pPr>
            <a:r>
              <a:rPr lang="tt-RU" dirty="0" smtClean="0">
                <a:effectLst/>
                <a:latin typeface="Times New Roman"/>
                <a:ea typeface="Calibri"/>
                <a:cs typeface="Times New Roman"/>
              </a:rPr>
              <a:t> 6.Токарь</a:t>
            </a:r>
            <a:endParaRPr lang="ru-RU" sz="1400" dirty="0">
              <a:ea typeface="Calibri"/>
              <a:cs typeface="Times New Roman"/>
            </a:endParaRPr>
          </a:p>
          <a:p>
            <a:pPr>
              <a:lnSpc>
                <a:spcPct val="115000"/>
              </a:lnSpc>
              <a:spcAft>
                <a:spcPts val="0"/>
              </a:spcAft>
            </a:pPr>
            <a:r>
              <a:rPr lang="tt-RU" dirty="0" smtClean="0">
                <a:effectLst/>
                <a:latin typeface="Times New Roman"/>
                <a:ea typeface="Calibri"/>
                <a:cs typeface="Times New Roman"/>
              </a:rPr>
              <a:t> 7.Электрик    </a:t>
            </a:r>
            <a:endParaRPr lang="ru-RU" sz="1400" dirty="0">
              <a:ea typeface="Calibri"/>
              <a:cs typeface="Times New Roman"/>
            </a:endParaRPr>
          </a:p>
        </p:txBody>
      </p:sp>
    </p:spTree>
    <p:extLst>
      <p:ext uri="{BB962C8B-B14F-4D97-AF65-F5344CB8AC3E}">
        <p14:creationId xmlns:p14="http://schemas.microsoft.com/office/powerpoint/2010/main" xmlns="" val="1880868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illreal.com/img187/relvduelalfitfepvily.jpg"/>
          <p:cNvPicPr>
            <a:picLocks noChangeAspect="1" noChangeArrowheads="1"/>
          </p:cNvPicPr>
          <p:nvPr/>
        </p:nvPicPr>
        <p:blipFill>
          <a:blip r:embed="rId2"/>
          <a:srcRect/>
          <a:stretch>
            <a:fillRect/>
          </a:stretch>
        </p:blipFill>
        <p:spPr bwMode="auto">
          <a:xfrm rot="16200000">
            <a:off x="-1143000" y="1142999"/>
            <a:ext cx="9144001" cy="6858001"/>
          </a:xfrm>
          <a:prstGeom prst="rect">
            <a:avLst/>
          </a:prstGeom>
          <a:noFill/>
        </p:spPr>
      </p:pic>
      <p:sp>
        <p:nvSpPr>
          <p:cNvPr id="7" name="Прямоугольник 6"/>
          <p:cNvSpPr/>
          <p:nvPr/>
        </p:nvSpPr>
        <p:spPr>
          <a:xfrm>
            <a:off x="692696" y="467544"/>
            <a:ext cx="5832648" cy="1685077"/>
          </a:xfrm>
          <a:prstGeom prst="rect">
            <a:avLst/>
          </a:prstGeom>
        </p:spPr>
        <p:txBody>
          <a:bodyPr wrap="square">
            <a:spAutoFit/>
          </a:bodyPr>
          <a:lstStyle/>
          <a:p>
            <a:pPr>
              <a:lnSpc>
                <a:spcPct val="115000"/>
              </a:lnSpc>
              <a:spcAft>
                <a:spcPts val="0"/>
              </a:spcAft>
            </a:pPr>
            <a:r>
              <a:rPr lang="tt-RU" b="1" dirty="0" smtClean="0">
                <a:effectLst/>
                <a:latin typeface="Times New Roman"/>
                <a:ea typeface="Calibri"/>
                <a:cs typeface="Times New Roman"/>
              </a:rPr>
              <a:t>1  – обложка.   </a:t>
            </a:r>
            <a:r>
              <a:rPr lang="tt-RU" dirty="0" smtClean="0">
                <a:effectLst/>
                <a:latin typeface="Times New Roman"/>
                <a:ea typeface="Calibri"/>
                <a:cs typeface="Times New Roman"/>
              </a:rPr>
              <a:t>Стихотворение В. Пахоменко “Рабочий”</a:t>
            </a:r>
            <a:endParaRPr lang="ru-RU" sz="1400" dirty="0">
              <a:ea typeface="Calibri"/>
              <a:cs typeface="Times New Roman"/>
            </a:endParaRPr>
          </a:p>
          <a:p>
            <a:pPr>
              <a:lnSpc>
                <a:spcPct val="115000"/>
              </a:lnSpc>
              <a:spcAft>
                <a:spcPts val="0"/>
              </a:spcAft>
            </a:pPr>
            <a:r>
              <a:rPr lang="tt-RU" b="1" i="1" dirty="0" smtClean="0">
                <a:effectLst/>
                <a:latin typeface="Times New Roman"/>
                <a:ea typeface="Calibri"/>
                <a:cs typeface="Times New Roman"/>
              </a:rPr>
              <a:t>Цель</a:t>
            </a:r>
            <a:r>
              <a:rPr lang="tt-RU" dirty="0" smtClean="0">
                <a:effectLst/>
                <a:latin typeface="Times New Roman"/>
                <a:ea typeface="Calibri"/>
                <a:cs typeface="Times New Roman"/>
              </a:rPr>
              <a:t>: Показать общественную значимость рабочих профессий, их разнообразие.</a:t>
            </a:r>
            <a:endParaRPr lang="ru-RU" sz="1400" dirty="0">
              <a:ea typeface="Calibri"/>
              <a:cs typeface="Times New Roman"/>
            </a:endParaRPr>
          </a:p>
          <a:p>
            <a:pPr>
              <a:lnSpc>
                <a:spcPct val="115000"/>
              </a:lnSpc>
              <a:spcAft>
                <a:spcPts val="0"/>
              </a:spcAft>
            </a:pPr>
            <a:r>
              <a:rPr lang="tt-RU" b="1" dirty="0" smtClean="0">
                <a:effectLst/>
                <a:latin typeface="Times New Roman"/>
                <a:ea typeface="Calibri"/>
                <a:cs typeface="Times New Roman"/>
              </a:rPr>
              <a:t>2 – обложка </a:t>
            </a:r>
            <a:r>
              <a:rPr lang="tt-RU" dirty="0" smtClean="0">
                <a:effectLst/>
                <a:latin typeface="Times New Roman"/>
                <a:ea typeface="Calibri"/>
                <a:cs typeface="Times New Roman"/>
              </a:rPr>
              <a:t>– название лэпбука “Я б в рабочие пошел”</a:t>
            </a:r>
          </a:p>
          <a:p>
            <a:pPr>
              <a:lnSpc>
                <a:spcPct val="115000"/>
              </a:lnSpc>
              <a:spcAft>
                <a:spcPts val="0"/>
              </a:spcAft>
            </a:pPr>
            <a:r>
              <a:rPr lang="tt-RU" b="1" i="1" dirty="0" smtClean="0">
                <a:latin typeface="Times New Roman"/>
                <a:ea typeface="Calibri"/>
                <a:cs typeface="Times New Roman"/>
              </a:rPr>
              <a:t>На трех страницах размещены дидактические игры</a:t>
            </a:r>
            <a:endParaRPr lang="ru-RU" b="1" i="1" dirty="0">
              <a:ea typeface="Calibri"/>
              <a:cs typeface="Times New Roman"/>
            </a:endParaRPr>
          </a:p>
        </p:txBody>
      </p:sp>
      <p:sp>
        <p:nvSpPr>
          <p:cNvPr id="9" name="TextBox 8"/>
          <p:cNvSpPr txBox="1"/>
          <p:nvPr/>
        </p:nvSpPr>
        <p:spPr>
          <a:xfrm>
            <a:off x="428604" y="2214546"/>
            <a:ext cx="5688632" cy="6463308"/>
          </a:xfrm>
          <a:prstGeom prst="rect">
            <a:avLst/>
          </a:prstGeom>
          <a:noFill/>
        </p:spPr>
        <p:txBody>
          <a:bodyPr wrap="square" rtlCol="0">
            <a:spAutoFit/>
          </a:bodyPr>
          <a:lstStyle/>
          <a:p>
            <a:pPr marL="342900" lvl="0" indent="-342900">
              <a:lnSpc>
                <a:spcPct val="115000"/>
              </a:lnSpc>
              <a:spcAft>
                <a:spcPts val="0"/>
              </a:spcAft>
              <a:buFont typeface="+mj-lt"/>
              <a:buAutoNum type="arabicPeriod"/>
            </a:pPr>
            <a:r>
              <a:rPr lang="tt-RU" b="1" dirty="0" smtClean="0">
                <a:effectLst/>
                <a:latin typeface="Times New Roman"/>
                <a:ea typeface="Calibri"/>
                <a:cs typeface="Times New Roman"/>
              </a:rPr>
              <a:t>Дидактическая игра «Стихи о труде и о рабочих профессиях»</a:t>
            </a:r>
            <a:endParaRPr lang="ru-RU" sz="1400" dirty="0">
              <a:ea typeface="Calibri"/>
              <a:cs typeface="Times New Roman"/>
            </a:endParaRPr>
          </a:p>
          <a:p>
            <a:pPr>
              <a:lnSpc>
                <a:spcPct val="115000"/>
              </a:lnSpc>
              <a:spcAft>
                <a:spcPts val="0"/>
              </a:spcAft>
            </a:pPr>
            <a:r>
              <a:rPr lang="tt-RU" b="1" i="1" dirty="0" smtClean="0">
                <a:effectLst/>
                <a:latin typeface="Times New Roman"/>
                <a:ea typeface="Calibri"/>
                <a:cs typeface="Times New Roman"/>
              </a:rPr>
              <a:t>Цель</a:t>
            </a:r>
            <a:r>
              <a:rPr lang="tt-RU" dirty="0" smtClean="0">
                <a:effectLst/>
                <a:latin typeface="Times New Roman"/>
                <a:ea typeface="Calibri"/>
                <a:cs typeface="Times New Roman"/>
              </a:rPr>
              <a:t>: познакомить детей со стихами о рабочих профессиях, труде, приобщая их к поэтической речи.</a:t>
            </a:r>
            <a:endParaRPr lang="ru-RU" sz="1400" dirty="0">
              <a:ea typeface="Calibri"/>
              <a:cs typeface="Times New Roman"/>
            </a:endParaRPr>
          </a:p>
          <a:p>
            <a:pPr>
              <a:lnSpc>
                <a:spcPct val="115000"/>
              </a:lnSpc>
              <a:spcAft>
                <a:spcPts val="0"/>
              </a:spcAft>
            </a:pPr>
            <a:r>
              <a:rPr lang="tt-RU" b="1" i="1" dirty="0" smtClean="0">
                <a:effectLst/>
                <a:latin typeface="Times New Roman"/>
                <a:ea typeface="Calibri"/>
                <a:cs typeface="Times New Roman"/>
              </a:rPr>
              <a:t>Задачи</a:t>
            </a:r>
            <a:r>
              <a:rPr lang="tt-RU" dirty="0" smtClean="0">
                <a:effectLst/>
                <a:latin typeface="Times New Roman"/>
                <a:ea typeface="Calibri"/>
                <a:cs typeface="Times New Roman"/>
              </a:rPr>
              <a:t>:</a:t>
            </a:r>
            <a:endParaRPr lang="ru-RU" sz="1400" dirty="0">
              <a:ea typeface="Calibri"/>
              <a:cs typeface="Times New Roman"/>
            </a:endParaRPr>
          </a:p>
          <a:p>
            <a:pPr>
              <a:lnSpc>
                <a:spcPct val="115000"/>
              </a:lnSpc>
              <a:spcAft>
                <a:spcPts val="0"/>
              </a:spcAft>
            </a:pPr>
            <a:r>
              <a:rPr lang="tt-RU" dirty="0" smtClean="0">
                <a:effectLst/>
                <a:latin typeface="Times New Roman"/>
                <a:ea typeface="Calibri"/>
                <a:cs typeface="Times New Roman"/>
              </a:rPr>
              <a:t>Развитие познавательных интересов, любознательности познавательной мотивации; формирование познавательных действий. Становление сознания, развитие воображения и творческой активности; формирование первичных представлений о рабочих профессиях, об их  многообразии.</a:t>
            </a:r>
            <a:endParaRPr lang="ru-RU" sz="1400" dirty="0">
              <a:ea typeface="Calibri"/>
              <a:cs typeface="Times New Roman"/>
            </a:endParaRPr>
          </a:p>
          <a:p>
            <a:pPr>
              <a:lnSpc>
                <a:spcPct val="115000"/>
              </a:lnSpc>
              <a:spcAft>
                <a:spcPts val="0"/>
              </a:spcAft>
            </a:pPr>
            <a:r>
              <a:rPr lang="tt-RU" dirty="0" smtClean="0">
                <a:effectLst/>
                <a:latin typeface="Times New Roman"/>
                <a:ea typeface="Calibri"/>
                <a:cs typeface="Times New Roman"/>
              </a:rPr>
              <a:t>Развитие восприятия, внимания, памяти, наблюдательности, способности анализировать, сравнивать, выделять характерные, существенные признаки профессий, умения устанавливать простейшие связи между профессиями и явлениями, делать простейшие обобщения. </a:t>
            </a:r>
            <a:endParaRPr lang="ru-RU" sz="1400" dirty="0">
              <a:ea typeface="Calibri"/>
              <a:cs typeface="Times New Roman"/>
            </a:endParaRPr>
          </a:p>
          <a:p>
            <a:pPr>
              <a:lnSpc>
                <a:spcPct val="115000"/>
              </a:lnSpc>
              <a:spcAft>
                <a:spcPts val="0"/>
              </a:spcAft>
            </a:pPr>
            <a:r>
              <a:rPr lang="tt-RU" dirty="0" smtClean="0">
                <a:effectLst/>
                <a:latin typeface="Times New Roman"/>
                <a:ea typeface="Calibri"/>
                <a:cs typeface="Times New Roman"/>
              </a:rPr>
              <a:t>Расширение кругозора, гордости за труд родителей, близких им людей. Расширять и активизировать словарный запас.</a:t>
            </a:r>
            <a:endParaRPr lang="ru-RU" sz="1400" dirty="0">
              <a:ea typeface="Calibri"/>
              <a:cs typeface="Times New Roman"/>
            </a:endParaRPr>
          </a:p>
        </p:txBody>
      </p:sp>
    </p:spTree>
    <p:extLst>
      <p:ext uri="{BB962C8B-B14F-4D97-AF65-F5344CB8AC3E}">
        <p14:creationId xmlns:p14="http://schemas.microsoft.com/office/powerpoint/2010/main" xmlns="" val="328837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illreal.com/img187/relvduelalfitfepvily.jpg"/>
          <p:cNvPicPr>
            <a:picLocks noChangeAspect="1" noChangeArrowheads="1"/>
          </p:cNvPicPr>
          <p:nvPr/>
        </p:nvPicPr>
        <p:blipFill>
          <a:blip r:embed="rId2"/>
          <a:srcRect/>
          <a:stretch>
            <a:fillRect/>
          </a:stretch>
        </p:blipFill>
        <p:spPr bwMode="auto">
          <a:xfrm rot="16200000">
            <a:off x="-1143000" y="1142999"/>
            <a:ext cx="9144001" cy="6858001"/>
          </a:xfrm>
          <a:prstGeom prst="rect">
            <a:avLst/>
          </a:prstGeom>
          <a:noFill/>
        </p:spPr>
      </p:pic>
      <p:sp>
        <p:nvSpPr>
          <p:cNvPr id="3" name="Объект 2"/>
          <p:cNvSpPr>
            <a:spLocks noGrp="1"/>
          </p:cNvSpPr>
          <p:nvPr>
            <p:ph idx="1"/>
          </p:nvPr>
        </p:nvSpPr>
        <p:spPr>
          <a:xfrm>
            <a:off x="342900" y="395536"/>
            <a:ext cx="6172200" cy="8352927"/>
          </a:xfrm>
        </p:spPr>
        <p:txBody>
          <a:bodyPr>
            <a:normAutofit fontScale="55000" lnSpcReduction="20000"/>
          </a:bodyPr>
          <a:lstStyle/>
          <a:p>
            <a:pPr marL="0" lvl="0" indent="0">
              <a:lnSpc>
                <a:spcPct val="115000"/>
              </a:lnSpc>
              <a:spcAft>
                <a:spcPts val="1000"/>
              </a:spcAft>
              <a:buNone/>
            </a:pPr>
            <a:r>
              <a:rPr lang="ru-RU" b="1" dirty="0" smtClean="0">
                <a:effectLst/>
                <a:latin typeface="Times New Roman"/>
                <a:ea typeface="Calibri"/>
                <a:cs typeface="Times New Roman"/>
              </a:rPr>
              <a:t>2. Дидактическая игра «Собери пословицы»</a:t>
            </a:r>
            <a:endParaRPr lang="ru-RU" sz="2400" dirty="0">
              <a:ea typeface="Calibri"/>
              <a:cs typeface="Times New Roman"/>
            </a:endParaRPr>
          </a:p>
          <a:p>
            <a:pPr marL="0" indent="0">
              <a:lnSpc>
                <a:spcPct val="115000"/>
              </a:lnSpc>
              <a:spcAft>
                <a:spcPts val="1000"/>
              </a:spcAft>
              <a:buNone/>
            </a:pPr>
            <a:r>
              <a:rPr lang="ru-RU" b="1" i="1" dirty="0" smtClean="0">
                <a:effectLst/>
                <a:latin typeface="Times New Roman"/>
                <a:ea typeface="Calibri"/>
                <a:cs typeface="Times New Roman"/>
              </a:rPr>
              <a:t>Задачи</a:t>
            </a:r>
            <a:r>
              <a:rPr lang="ru-RU" dirty="0" smtClean="0">
                <a:effectLst/>
                <a:latin typeface="Times New Roman"/>
                <a:ea typeface="Calibri"/>
                <a:cs typeface="Times New Roman"/>
              </a:rPr>
              <a:t>: повторить русские народные пословицы о труде, научить подбирать части пословиц, объяснять смысл пословиц, продолжать работу над смысловой стороной пословицы слова. </a:t>
            </a:r>
            <a:endParaRPr lang="ru-RU" sz="2400" dirty="0">
              <a:ea typeface="Calibri"/>
              <a:cs typeface="Times New Roman"/>
            </a:endParaRPr>
          </a:p>
          <a:p>
            <a:pPr marL="0" indent="0">
              <a:lnSpc>
                <a:spcPct val="115000"/>
              </a:lnSpc>
              <a:spcAft>
                <a:spcPts val="1000"/>
              </a:spcAft>
              <a:buNone/>
            </a:pPr>
            <a:r>
              <a:rPr lang="ru-RU" b="1" i="1" dirty="0" smtClean="0">
                <a:effectLst/>
                <a:latin typeface="Times New Roman"/>
                <a:ea typeface="Calibri"/>
                <a:cs typeface="Times New Roman"/>
              </a:rPr>
              <a:t>Ход игры</a:t>
            </a:r>
            <a:r>
              <a:rPr lang="ru-RU" b="1" dirty="0" smtClean="0">
                <a:effectLst/>
                <a:latin typeface="Times New Roman"/>
                <a:ea typeface="Calibri"/>
                <a:cs typeface="Times New Roman"/>
              </a:rPr>
              <a:t>:</a:t>
            </a:r>
            <a:endParaRPr lang="ru-RU" sz="2400" dirty="0">
              <a:ea typeface="Calibri"/>
              <a:cs typeface="Times New Roman"/>
            </a:endParaRPr>
          </a:p>
          <a:p>
            <a:pPr marL="0" indent="0">
              <a:lnSpc>
                <a:spcPct val="115000"/>
              </a:lnSpc>
              <a:spcAft>
                <a:spcPts val="1000"/>
              </a:spcAft>
              <a:buNone/>
            </a:pPr>
            <a:r>
              <a:rPr lang="ru-RU" b="1" i="1" dirty="0" smtClean="0">
                <a:effectLst/>
                <a:latin typeface="Times New Roman"/>
                <a:ea typeface="Calibri"/>
                <a:cs typeface="Times New Roman"/>
              </a:rPr>
              <a:t>Первый вариант.</a:t>
            </a:r>
            <a:endParaRPr lang="ru-RU" sz="2400" i="1" dirty="0">
              <a:ea typeface="Calibri"/>
              <a:cs typeface="Times New Roman"/>
            </a:endParaRPr>
          </a:p>
          <a:p>
            <a:pPr marL="0" indent="0">
              <a:lnSpc>
                <a:spcPct val="115000"/>
              </a:lnSpc>
              <a:spcAft>
                <a:spcPts val="1000"/>
              </a:spcAft>
              <a:buNone/>
            </a:pPr>
            <a:r>
              <a:rPr lang="ru-RU" dirty="0" smtClean="0">
                <a:effectLst/>
                <a:latin typeface="Times New Roman"/>
                <a:ea typeface="Calibri"/>
                <a:cs typeface="Times New Roman"/>
              </a:rPr>
              <a:t>Если играет несколько детей, раздать детям поровну карточки с красными рамочками (это первая часть пословицы) затем ведущий показывает карточки с синими рамочками. Дети читают части пословиц и берут подходящие карточки себе.</a:t>
            </a:r>
            <a:endParaRPr lang="ru-RU" sz="2400" dirty="0">
              <a:ea typeface="Calibri"/>
              <a:cs typeface="Times New Roman"/>
            </a:endParaRPr>
          </a:p>
          <a:p>
            <a:pPr marL="0" indent="0">
              <a:lnSpc>
                <a:spcPct val="115000"/>
              </a:lnSpc>
              <a:spcAft>
                <a:spcPts val="1000"/>
              </a:spcAft>
              <a:buNone/>
            </a:pPr>
            <a:r>
              <a:rPr lang="ru-RU" dirty="0" smtClean="0">
                <a:effectLst/>
                <a:latin typeface="Times New Roman"/>
                <a:ea typeface="Calibri"/>
                <a:cs typeface="Times New Roman"/>
              </a:rPr>
              <a:t>Выигрывает тот, кто правильно подобрал части пословиц и объяснил их значения.</a:t>
            </a:r>
            <a:endParaRPr lang="ru-RU" sz="2400" dirty="0">
              <a:ea typeface="Calibri"/>
              <a:cs typeface="Times New Roman"/>
            </a:endParaRPr>
          </a:p>
          <a:p>
            <a:pPr marL="0" indent="0">
              <a:lnSpc>
                <a:spcPct val="115000"/>
              </a:lnSpc>
              <a:spcAft>
                <a:spcPts val="1000"/>
              </a:spcAft>
              <a:buNone/>
            </a:pPr>
            <a:r>
              <a:rPr lang="ru-RU" b="1" i="1" dirty="0" smtClean="0">
                <a:effectLst/>
                <a:latin typeface="Times New Roman"/>
                <a:ea typeface="Calibri"/>
                <a:cs typeface="Times New Roman"/>
              </a:rPr>
              <a:t>Второй вариант.</a:t>
            </a:r>
            <a:endParaRPr lang="ru-RU" sz="2400" i="1" dirty="0">
              <a:ea typeface="Calibri"/>
              <a:cs typeface="Times New Roman"/>
            </a:endParaRPr>
          </a:p>
          <a:p>
            <a:pPr marL="0" indent="0">
              <a:lnSpc>
                <a:spcPct val="115000"/>
              </a:lnSpc>
              <a:spcAft>
                <a:spcPts val="1000"/>
              </a:spcAft>
              <a:buNone/>
            </a:pPr>
            <a:r>
              <a:rPr lang="ru-RU" dirty="0" smtClean="0">
                <a:effectLst/>
                <a:latin typeface="Times New Roman"/>
                <a:ea typeface="Calibri"/>
                <a:cs typeface="Times New Roman"/>
              </a:rPr>
              <a:t>Ведущий показывает карточки с красными рамками и читает первые части пословиц. Дети самостоятельно называют продолжение пословицы. Или наоборот, ведущий читает вторую часть пословицы, а дети называют первую.</a:t>
            </a:r>
            <a:endParaRPr lang="ru-RU" sz="2400" dirty="0">
              <a:ea typeface="Calibri"/>
              <a:cs typeface="Times New Roman"/>
            </a:endParaRPr>
          </a:p>
          <a:p>
            <a:pPr marL="0" indent="0">
              <a:lnSpc>
                <a:spcPct val="115000"/>
              </a:lnSpc>
              <a:spcAft>
                <a:spcPts val="1000"/>
              </a:spcAft>
              <a:buNone/>
            </a:pPr>
            <a:r>
              <a:rPr lang="ru-RU" b="1" i="1" dirty="0" smtClean="0">
                <a:effectLst/>
                <a:latin typeface="Times New Roman"/>
                <a:ea typeface="Calibri"/>
                <a:cs typeface="Times New Roman"/>
              </a:rPr>
              <a:t>Третий вариант.</a:t>
            </a:r>
            <a:endParaRPr lang="ru-RU" sz="2400" i="1" dirty="0">
              <a:ea typeface="Calibri"/>
              <a:cs typeface="Times New Roman"/>
            </a:endParaRPr>
          </a:p>
          <a:p>
            <a:pPr marL="0" indent="0">
              <a:lnSpc>
                <a:spcPct val="115000"/>
              </a:lnSpc>
              <a:spcAft>
                <a:spcPts val="1000"/>
              </a:spcAft>
              <a:buNone/>
            </a:pPr>
            <a:r>
              <a:rPr lang="ru-RU" dirty="0" smtClean="0">
                <a:effectLst/>
                <a:latin typeface="Times New Roman"/>
                <a:ea typeface="Calibri"/>
                <a:cs typeface="Times New Roman"/>
              </a:rPr>
              <a:t>Предложить можно   детям назвать пословицы с похожим содержанием. (Без труда не выловить и рыбку из пруда. Хочешь есть калачи – не сиди на печи). </a:t>
            </a:r>
            <a:endParaRPr lang="ru-RU" sz="2400" dirty="0">
              <a:ea typeface="Calibri"/>
              <a:cs typeface="Times New Roman"/>
            </a:endParaRPr>
          </a:p>
          <a:p>
            <a:endParaRPr lang="ru-RU" dirty="0"/>
          </a:p>
        </p:txBody>
      </p:sp>
    </p:spTree>
    <p:extLst>
      <p:ext uri="{BB962C8B-B14F-4D97-AF65-F5344CB8AC3E}">
        <p14:creationId xmlns:p14="http://schemas.microsoft.com/office/powerpoint/2010/main" xmlns="" val="2249007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illreal.com/img187/relvduelalfitfepvily.jpg"/>
          <p:cNvPicPr>
            <a:picLocks noChangeAspect="1" noChangeArrowheads="1"/>
          </p:cNvPicPr>
          <p:nvPr/>
        </p:nvPicPr>
        <p:blipFill>
          <a:blip r:embed="rId2"/>
          <a:srcRect/>
          <a:stretch>
            <a:fillRect/>
          </a:stretch>
        </p:blipFill>
        <p:spPr bwMode="auto">
          <a:xfrm rot="16200000">
            <a:off x="-1142998" y="1142998"/>
            <a:ext cx="9144001" cy="6858001"/>
          </a:xfrm>
          <a:prstGeom prst="rect">
            <a:avLst/>
          </a:prstGeom>
          <a:noFill/>
        </p:spPr>
      </p:pic>
      <p:sp>
        <p:nvSpPr>
          <p:cNvPr id="3" name="Объект 2"/>
          <p:cNvSpPr>
            <a:spLocks noGrp="1"/>
          </p:cNvSpPr>
          <p:nvPr>
            <p:ph idx="1"/>
          </p:nvPr>
        </p:nvSpPr>
        <p:spPr>
          <a:xfrm>
            <a:off x="500042" y="642910"/>
            <a:ext cx="6015058" cy="8249569"/>
          </a:xfrm>
        </p:spPr>
        <p:txBody>
          <a:bodyPr>
            <a:normAutofit fontScale="77500" lnSpcReduction="20000"/>
          </a:bodyPr>
          <a:lstStyle/>
          <a:p>
            <a:pPr marL="0" indent="0">
              <a:lnSpc>
                <a:spcPct val="115000"/>
              </a:lnSpc>
              <a:spcAft>
                <a:spcPts val="1000"/>
              </a:spcAft>
              <a:buNone/>
            </a:pPr>
            <a:r>
              <a:rPr lang="ru-RU" sz="2600" b="1" dirty="0" smtClean="0">
                <a:latin typeface="Times New Roman"/>
                <a:ea typeface="Calibri"/>
                <a:cs typeface="Times New Roman"/>
              </a:rPr>
              <a:t>3</a:t>
            </a:r>
            <a:r>
              <a:rPr lang="ru-RU" sz="2600" dirty="0" smtClean="0">
                <a:effectLst/>
                <a:latin typeface="Times New Roman"/>
                <a:ea typeface="Calibri"/>
                <a:cs typeface="Times New Roman"/>
              </a:rPr>
              <a:t>.</a:t>
            </a:r>
            <a:r>
              <a:rPr lang="ru-RU" sz="2600" b="1" kern="1800" dirty="0" smtClean="0">
                <a:effectLst/>
                <a:latin typeface="Times New Roman"/>
                <a:ea typeface="Times New Roman"/>
                <a:cs typeface="Times New Roman"/>
              </a:rPr>
              <a:t> </a:t>
            </a:r>
            <a:r>
              <a:rPr lang="ru-RU" sz="2300" b="1" dirty="0" smtClean="0">
                <a:effectLst/>
                <a:latin typeface="Times New Roman"/>
                <a:ea typeface="Times New Roman"/>
                <a:cs typeface="Times New Roman"/>
              </a:rPr>
              <a:t>Дидактическая игра</a:t>
            </a:r>
            <a:r>
              <a:rPr lang="ru-RU" sz="2300" dirty="0" smtClean="0">
                <a:effectLst/>
                <a:latin typeface="Times New Roman"/>
                <a:ea typeface="Times New Roman"/>
                <a:cs typeface="Times New Roman"/>
              </a:rPr>
              <a:t> </a:t>
            </a:r>
            <a:r>
              <a:rPr lang="ru-RU" sz="2300" b="1" dirty="0" smtClean="0">
                <a:effectLst/>
                <a:latin typeface="Times New Roman"/>
                <a:ea typeface="Times New Roman"/>
                <a:cs typeface="Times New Roman"/>
              </a:rPr>
              <a:t>«Отгадай загадку»</a:t>
            </a:r>
            <a:endParaRPr lang="ru-RU" sz="2300" dirty="0">
              <a:ea typeface="Calibri"/>
              <a:cs typeface="Times New Roman"/>
            </a:endParaRPr>
          </a:p>
          <a:p>
            <a:pPr marL="0" indent="0">
              <a:lnSpc>
                <a:spcPct val="115000"/>
              </a:lnSpc>
              <a:spcAft>
                <a:spcPts val="0"/>
              </a:spcAft>
              <a:buNone/>
            </a:pPr>
            <a:r>
              <a:rPr lang="ru-RU" sz="2300" b="1" i="1" dirty="0" smtClean="0">
                <a:effectLst/>
                <a:latin typeface="Times New Roman"/>
                <a:ea typeface="Times New Roman"/>
                <a:cs typeface="Times New Roman"/>
              </a:rPr>
              <a:t>Цель</a:t>
            </a:r>
            <a:r>
              <a:rPr lang="ru-RU" sz="2300" dirty="0" smtClean="0">
                <a:effectLst/>
                <a:latin typeface="Times New Roman"/>
                <a:ea typeface="Times New Roman"/>
                <a:cs typeface="Times New Roman"/>
              </a:rPr>
              <a:t>:</a:t>
            </a:r>
            <a:endParaRPr lang="ru-RU" sz="2300" dirty="0">
              <a:ea typeface="Calibri"/>
              <a:cs typeface="Times New Roman"/>
            </a:endParaRPr>
          </a:p>
          <a:p>
            <a:pPr marL="0" indent="0">
              <a:lnSpc>
                <a:spcPct val="115000"/>
              </a:lnSpc>
              <a:spcAft>
                <a:spcPts val="0"/>
              </a:spcAft>
              <a:buNone/>
            </a:pPr>
            <a:r>
              <a:rPr lang="ru-RU" sz="2300" dirty="0" smtClean="0">
                <a:effectLst/>
                <a:latin typeface="Times New Roman"/>
                <a:ea typeface="Times New Roman"/>
                <a:cs typeface="Times New Roman"/>
              </a:rPr>
              <a:t>закрепить представления детей о профессиях, умение по описанию узнавать профессии; развивать смекалку, быстроту мышления и речевую активность.</a:t>
            </a:r>
            <a:endParaRPr lang="ru-RU" sz="2300" dirty="0">
              <a:ea typeface="Calibri"/>
              <a:cs typeface="Times New Roman"/>
            </a:endParaRPr>
          </a:p>
          <a:p>
            <a:pPr marL="0" indent="0">
              <a:lnSpc>
                <a:spcPct val="115000"/>
              </a:lnSpc>
              <a:spcAft>
                <a:spcPts val="0"/>
              </a:spcAft>
              <a:buNone/>
            </a:pPr>
            <a:r>
              <a:rPr lang="ru-RU" sz="2300" b="1" i="1" dirty="0" smtClean="0">
                <a:effectLst/>
                <a:latin typeface="Times New Roman"/>
                <a:ea typeface="Times New Roman"/>
                <a:cs typeface="Times New Roman"/>
              </a:rPr>
              <a:t>Материал</a:t>
            </a:r>
            <a:r>
              <a:rPr lang="ru-RU" sz="2300" dirty="0" smtClean="0">
                <a:effectLst/>
                <a:latin typeface="Times New Roman"/>
                <a:ea typeface="Times New Roman"/>
                <a:cs typeface="Times New Roman"/>
              </a:rPr>
              <a:t>:  карточки с загадками.</a:t>
            </a:r>
            <a:endParaRPr lang="ru-RU" sz="2300" dirty="0">
              <a:ea typeface="Calibri"/>
              <a:cs typeface="Times New Roman"/>
            </a:endParaRPr>
          </a:p>
          <a:p>
            <a:pPr marL="0" indent="0">
              <a:lnSpc>
                <a:spcPct val="115000"/>
              </a:lnSpc>
              <a:spcAft>
                <a:spcPts val="0"/>
              </a:spcAft>
              <a:buNone/>
            </a:pPr>
            <a:r>
              <a:rPr lang="ru-RU" sz="2300" b="1" i="1" dirty="0" smtClean="0">
                <a:effectLst/>
                <a:latin typeface="Times New Roman"/>
                <a:ea typeface="Times New Roman"/>
                <a:cs typeface="Times New Roman"/>
              </a:rPr>
              <a:t>Ход игры</a:t>
            </a:r>
            <a:r>
              <a:rPr lang="ru-RU" sz="2300" dirty="0" smtClean="0">
                <a:effectLst/>
                <a:latin typeface="Times New Roman"/>
                <a:ea typeface="Times New Roman"/>
                <a:cs typeface="Times New Roman"/>
              </a:rPr>
              <a:t>:</a:t>
            </a:r>
            <a:endParaRPr lang="ru-RU" sz="2300" dirty="0">
              <a:ea typeface="Calibri"/>
              <a:cs typeface="Times New Roman"/>
            </a:endParaRPr>
          </a:p>
          <a:p>
            <a:pPr marL="0" indent="0">
              <a:lnSpc>
                <a:spcPct val="115000"/>
              </a:lnSpc>
              <a:spcAft>
                <a:spcPts val="0"/>
              </a:spcAft>
              <a:buNone/>
            </a:pPr>
            <a:r>
              <a:rPr lang="ru-RU" sz="2300" dirty="0" smtClean="0">
                <a:effectLst/>
                <a:latin typeface="Times New Roman"/>
                <a:ea typeface="Times New Roman"/>
                <a:cs typeface="Times New Roman"/>
              </a:rPr>
              <a:t>Воспитатель загадывает детям загадки о профессиях. Кто первым из детей отгадает, о какой профессии  идет речь в загадке, получает фишку. У кого в конце игры будет больше фишек, тот выигрывает.</a:t>
            </a:r>
            <a:endParaRPr lang="ru-RU" sz="2300" dirty="0">
              <a:ea typeface="Calibri"/>
              <a:cs typeface="Times New Roman"/>
            </a:endParaRPr>
          </a:p>
          <a:p>
            <a:pPr marL="0" indent="0">
              <a:buNone/>
            </a:pPr>
            <a:r>
              <a:rPr lang="ru-RU" sz="2300" dirty="0" smtClean="0">
                <a:effectLst/>
                <a:latin typeface="Times New Roman"/>
                <a:ea typeface="Times New Roman"/>
              </a:rPr>
              <a:t> </a:t>
            </a:r>
          </a:p>
          <a:p>
            <a:pPr marL="0" indent="0">
              <a:buNone/>
            </a:pPr>
            <a:r>
              <a:rPr lang="ru-RU" sz="2300" dirty="0" smtClean="0">
                <a:effectLst/>
                <a:latin typeface="Times New Roman"/>
                <a:ea typeface="Times New Roman"/>
              </a:rPr>
              <a:t> </a:t>
            </a:r>
          </a:p>
          <a:p>
            <a:pPr marL="0" indent="0">
              <a:buNone/>
            </a:pPr>
            <a:r>
              <a:rPr lang="ru-RU" sz="2300" b="1" dirty="0" smtClean="0">
                <a:effectLst/>
                <a:latin typeface="Times New Roman"/>
                <a:ea typeface="Times New Roman"/>
              </a:rPr>
              <a:t>4."Расскажи о профессии"</a:t>
            </a:r>
            <a:endParaRPr lang="ru-RU" sz="2300" dirty="0" smtClean="0">
              <a:effectLst/>
              <a:latin typeface="Times New Roman"/>
              <a:ea typeface="Times New Roman"/>
            </a:endParaRPr>
          </a:p>
          <a:p>
            <a:pPr marL="0" indent="0">
              <a:buNone/>
            </a:pPr>
            <a:r>
              <a:rPr lang="ru-RU" sz="2300" b="1" i="1" dirty="0" smtClean="0">
                <a:effectLst/>
                <a:latin typeface="Times New Roman"/>
                <a:ea typeface="Times New Roman"/>
              </a:rPr>
              <a:t>Цель игры</a:t>
            </a:r>
            <a:r>
              <a:rPr lang="ru-RU" sz="2300" dirty="0" smtClean="0">
                <a:effectLst/>
                <a:latin typeface="Times New Roman"/>
                <a:ea typeface="Times New Roman"/>
              </a:rPr>
              <a:t>: закреплять умение называть профессию, находить лишний  предмет труда по определенному виду профессии,  объяснять, почему он лишний.</a:t>
            </a:r>
          </a:p>
          <a:p>
            <a:pPr marL="0" indent="0">
              <a:buNone/>
            </a:pPr>
            <a:r>
              <a:rPr lang="ru-RU" sz="2300" b="1" i="1" dirty="0" smtClean="0">
                <a:effectLst/>
                <a:latin typeface="Times New Roman"/>
                <a:ea typeface="Times New Roman"/>
              </a:rPr>
              <a:t>Задачи игры:</a:t>
            </a:r>
            <a:endParaRPr lang="ru-RU" sz="2300" dirty="0" smtClean="0">
              <a:effectLst/>
              <a:latin typeface="Times New Roman"/>
              <a:ea typeface="Times New Roman"/>
            </a:endParaRPr>
          </a:p>
          <a:p>
            <a:pPr marL="0" indent="0">
              <a:buNone/>
            </a:pPr>
            <a:r>
              <a:rPr lang="ru-RU" sz="2300" dirty="0" smtClean="0">
                <a:effectLst/>
                <a:latin typeface="Times New Roman"/>
                <a:ea typeface="Times New Roman"/>
              </a:rPr>
              <a:t>-Формировать представление о профессии на основе ознакомления с конкретными видами труда;</a:t>
            </a:r>
          </a:p>
          <a:p>
            <a:pPr marL="0" indent="0">
              <a:buNone/>
            </a:pPr>
            <a:r>
              <a:rPr lang="ru-RU" sz="2300" dirty="0" smtClean="0">
                <a:effectLst/>
                <a:latin typeface="Times New Roman"/>
                <a:ea typeface="Times New Roman"/>
              </a:rPr>
              <a:t>-Упражнять  детей в умении отгадывать загадки о знакомых профессиях;</a:t>
            </a:r>
          </a:p>
          <a:p>
            <a:pPr marL="0" indent="0">
              <a:buNone/>
            </a:pPr>
            <a:r>
              <a:rPr lang="ru-RU" sz="2300" dirty="0" smtClean="0">
                <a:effectLst/>
                <a:latin typeface="Times New Roman"/>
                <a:ea typeface="Times New Roman"/>
              </a:rPr>
              <a:t>-Воспитывать познавательный интерес к профессиям взрослых.</a:t>
            </a:r>
          </a:p>
          <a:p>
            <a:pPr marL="0" indent="0">
              <a:buNone/>
            </a:pPr>
            <a:r>
              <a:rPr lang="ru-RU" sz="2300" dirty="0" smtClean="0">
                <a:effectLst/>
                <a:latin typeface="Times New Roman"/>
                <a:ea typeface="Times New Roman"/>
              </a:rPr>
              <a:t>Правила игры: в игре участвует педагог и ребенок (до 7 детей)  Ребенок внимательно слушает задания, выполняет его.</a:t>
            </a:r>
          </a:p>
          <a:p>
            <a:endParaRPr lang="ru-RU" dirty="0"/>
          </a:p>
        </p:txBody>
      </p:sp>
    </p:spTree>
    <p:extLst>
      <p:ext uri="{BB962C8B-B14F-4D97-AF65-F5344CB8AC3E}">
        <p14:creationId xmlns:p14="http://schemas.microsoft.com/office/powerpoint/2010/main" xmlns="" val="706781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illreal.com/img187/relvduelalfitfepvily.jpg"/>
          <p:cNvPicPr>
            <a:picLocks noChangeAspect="1" noChangeArrowheads="1"/>
          </p:cNvPicPr>
          <p:nvPr/>
        </p:nvPicPr>
        <p:blipFill>
          <a:blip r:embed="rId2"/>
          <a:srcRect/>
          <a:stretch>
            <a:fillRect/>
          </a:stretch>
        </p:blipFill>
        <p:spPr bwMode="auto">
          <a:xfrm rot="16200000">
            <a:off x="-1000136" y="1000134"/>
            <a:ext cx="9144001" cy="7143729"/>
          </a:xfrm>
          <a:prstGeom prst="rect">
            <a:avLst/>
          </a:prstGeom>
          <a:noFill/>
        </p:spPr>
      </p:pic>
      <p:sp>
        <p:nvSpPr>
          <p:cNvPr id="3" name="Объект 2"/>
          <p:cNvSpPr>
            <a:spLocks noGrp="1"/>
          </p:cNvSpPr>
          <p:nvPr>
            <p:ph idx="1"/>
          </p:nvPr>
        </p:nvSpPr>
        <p:spPr>
          <a:xfrm>
            <a:off x="642918" y="500035"/>
            <a:ext cx="5857916" cy="8072494"/>
          </a:xfrm>
        </p:spPr>
        <p:txBody>
          <a:bodyPr>
            <a:normAutofit/>
          </a:bodyPr>
          <a:lstStyle/>
          <a:p>
            <a:pPr marL="0" indent="0">
              <a:buNone/>
            </a:pPr>
            <a:r>
              <a:rPr lang="ru-RU" sz="1800" b="1" i="1" dirty="0" smtClean="0">
                <a:effectLst/>
                <a:latin typeface="Times New Roman"/>
                <a:ea typeface="Times New Roman"/>
              </a:rPr>
              <a:t>Описание хода игры:</a:t>
            </a:r>
            <a:endParaRPr lang="ru-RU" sz="1800" dirty="0" smtClean="0">
              <a:effectLst/>
              <a:latin typeface="Times New Roman"/>
              <a:ea typeface="Times New Roman"/>
            </a:endParaRPr>
          </a:p>
          <a:p>
            <a:pPr marL="0" indent="0">
              <a:buNone/>
            </a:pPr>
            <a:r>
              <a:rPr lang="ru-RU" sz="1800" dirty="0" smtClean="0">
                <a:effectLst/>
                <a:latin typeface="Times New Roman"/>
                <a:ea typeface="Times New Roman"/>
              </a:rPr>
              <a:t>Предложить  ребенку отгадать загадку, показать ребёнку карточку. Спросить, как называется профессия взрослого,  и попросить найти лишний предмет, который не нужен данному специалисту для его труда. Попросить ребёнка объяснить, почему он так думает. Если у него возникают трудности, можно задавать наводящие вопросы.</a:t>
            </a:r>
          </a:p>
          <a:p>
            <a:pPr marL="0" indent="0">
              <a:lnSpc>
                <a:spcPct val="115000"/>
              </a:lnSpc>
              <a:spcAft>
                <a:spcPts val="0"/>
              </a:spcAft>
              <a:buNone/>
            </a:pPr>
            <a:r>
              <a:rPr lang="ru-RU" sz="1800" b="1" dirty="0" smtClean="0">
                <a:effectLst/>
                <a:latin typeface="Times New Roman"/>
                <a:ea typeface="Calibri"/>
                <a:cs typeface="Times New Roman"/>
              </a:rPr>
              <a:t>Здесь же можно организовать дидактическую игру «Самый главный» </a:t>
            </a:r>
            <a:endParaRPr lang="ru-RU" sz="1800" dirty="0">
              <a:ea typeface="Calibri"/>
              <a:cs typeface="Times New Roman"/>
            </a:endParaRPr>
          </a:p>
          <a:p>
            <a:pPr marL="0" indent="0">
              <a:lnSpc>
                <a:spcPct val="115000"/>
              </a:lnSpc>
              <a:spcAft>
                <a:spcPts val="0"/>
              </a:spcAft>
              <a:buNone/>
            </a:pPr>
            <a:r>
              <a:rPr lang="ru-RU" sz="1800" b="1" dirty="0" smtClean="0">
                <a:effectLst/>
                <a:latin typeface="Times New Roman"/>
                <a:ea typeface="Calibri"/>
                <a:cs typeface="Times New Roman"/>
              </a:rPr>
              <a:t>  </a:t>
            </a:r>
            <a:endParaRPr lang="ru-RU" sz="1800" dirty="0">
              <a:ea typeface="Calibri"/>
              <a:cs typeface="Times New Roman"/>
            </a:endParaRPr>
          </a:p>
          <a:p>
            <a:pPr marL="0" indent="0">
              <a:lnSpc>
                <a:spcPct val="115000"/>
              </a:lnSpc>
              <a:spcAft>
                <a:spcPts val="0"/>
              </a:spcAft>
              <a:buNone/>
            </a:pPr>
            <a:r>
              <a:rPr lang="ru-RU" sz="1800" b="1" dirty="0" smtClean="0">
                <a:effectLst/>
                <a:latin typeface="Times New Roman"/>
                <a:ea typeface="Calibri"/>
                <a:cs typeface="Times New Roman"/>
              </a:rPr>
              <a:t>5</a:t>
            </a:r>
            <a:r>
              <a:rPr lang="ru-RU" sz="1800" dirty="0" smtClean="0">
                <a:effectLst/>
                <a:latin typeface="Times New Roman"/>
                <a:ea typeface="Calibri"/>
                <a:cs typeface="Times New Roman"/>
              </a:rPr>
              <a:t>. </a:t>
            </a:r>
            <a:r>
              <a:rPr lang="ru-RU" sz="1800" b="1" dirty="0" smtClean="0">
                <a:effectLst/>
                <a:latin typeface="Times New Roman"/>
                <a:ea typeface="Times New Roman"/>
                <a:cs typeface="Times New Roman"/>
              </a:rPr>
              <a:t>Дидактическая игра</a:t>
            </a:r>
            <a:r>
              <a:rPr lang="ru-RU" sz="1800" dirty="0" smtClean="0">
                <a:effectLst/>
                <a:latin typeface="Times New Roman"/>
                <a:ea typeface="Times New Roman"/>
                <a:cs typeface="Times New Roman"/>
              </a:rPr>
              <a:t> </a:t>
            </a:r>
            <a:r>
              <a:rPr lang="ru-RU" sz="1800" b="1" i="1" dirty="0" smtClean="0">
                <a:effectLst/>
                <a:latin typeface="Times New Roman"/>
                <a:ea typeface="Times New Roman"/>
                <a:cs typeface="Times New Roman"/>
              </a:rPr>
              <a:t>«Самый главный».</a:t>
            </a:r>
            <a:endParaRPr lang="ru-RU" sz="1800" dirty="0">
              <a:ea typeface="Calibri"/>
              <a:cs typeface="Times New Roman"/>
            </a:endParaRPr>
          </a:p>
          <a:p>
            <a:pPr marL="0" indent="0">
              <a:lnSpc>
                <a:spcPct val="115000"/>
              </a:lnSpc>
              <a:spcAft>
                <a:spcPts val="0"/>
              </a:spcAft>
              <a:buNone/>
            </a:pPr>
            <a:r>
              <a:rPr lang="ru-RU" sz="1800" b="1" i="1" dirty="0" smtClean="0">
                <a:effectLst/>
                <a:latin typeface="Times New Roman"/>
                <a:ea typeface="Times New Roman"/>
                <a:cs typeface="Times New Roman"/>
              </a:rPr>
              <a:t>Цель</a:t>
            </a:r>
            <a:r>
              <a:rPr lang="ru-RU" sz="1800" dirty="0" smtClean="0">
                <a:effectLst/>
                <a:latin typeface="Times New Roman"/>
                <a:ea typeface="Times New Roman"/>
                <a:cs typeface="Times New Roman"/>
              </a:rPr>
              <a:t>: Закрепить знания детей о профессиях.</a:t>
            </a:r>
            <a:endParaRPr lang="ru-RU" sz="1800" dirty="0">
              <a:ea typeface="Calibri"/>
              <a:cs typeface="Times New Roman"/>
            </a:endParaRPr>
          </a:p>
          <a:p>
            <a:pPr marL="0" indent="0">
              <a:lnSpc>
                <a:spcPct val="115000"/>
              </a:lnSpc>
              <a:spcAft>
                <a:spcPts val="0"/>
              </a:spcAft>
              <a:buNone/>
            </a:pPr>
            <a:r>
              <a:rPr lang="ru-RU" sz="1800" b="1" i="1" dirty="0" smtClean="0">
                <a:effectLst/>
                <a:latin typeface="Times New Roman"/>
                <a:ea typeface="Times New Roman"/>
                <a:cs typeface="Times New Roman"/>
              </a:rPr>
              <a:t>Ход игры</a:t>
            </a:r>
            <a:r>
              <a:rPr lang="ru-RU" sz="1800" dirty="0" smtClean="0">
                <a:effectLst/>
                <a:latin typeface="Times New Roman"/>
                <a:ea typeface="Times New Roman"/>
                <a:cs typeface="Times New Roman"/>
              </a:rPr>
              <a:t>.</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rPr>
              <a:t>Педагог раздает детям предметные картинки и рассказывает сказку, как спорили представители разных профессий, кто из них самый главный. Дети описывают предмет,  изображенный на картинке, по схеме от первого лица и заканчивают свой рассказ словами:</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Times New Roman"/>
                <a:cs typeface="Times New Roman"/>
              </a:rPr>
              <a:t>«Я самый главный». В конце игры педагог делает вывод о том, что все участники спора </a:t>
            </a:r>
            <a:r>
              <a:rPr lang="ru-RU" sz="1800" dirty="0" smtClean="0">
                <a:effectLst/>
                <a:latin typeface="Times New Roman"/>
                <a:ea typeface="Calibri"/>
                <a:cs typeface="Times New Roman"/>
              </a:rPr>
              <a:t>нужные и полезные.</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 </a:t>
            </a:r>
            <a:endParaRPr lang="ru-RU" sz="1800" dirty="0">
              <a:ea typeface="Calibri"/>
              <a:cs typeface="Times New Roman"/>
            </a:endParaRPr>
          </a:p>
          <a:p>
            <a:endParaRPr lang="ru-RU" dirty="0"/>
          </a:p>
        </p:txBody>
      </p:sp>
    </p:spTree>
    <p:extLst>
      <p:ext uri="{BB962C8B-B14F-4D97-AF65-F5344CB8AC3E}">
        <p14:creationId xmlns:p14="http://schemas.microsoft.com/office/powerpoint/2010/main" xmlns="" val="1869203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illreal.com/img187/relvduelalfitfepvily.jpg"/>
          <p:cNvPicPr>
            <a:picLocks noChangeAspect="1" noChangeArrowheads="1"/>
          </p:cNvPicPr>
          <p:nvPr/>
        </p:nvPicPr>
        <p:blipFill>
          <a:blip r:embed="rId2"/>
          <a:srcRect/>
          <a:stretch>
            <a:fillRect/>
          </a:stretch>
        </p:blipFill>
        <p:spPr bwMode="auto">
          <a:xfrm rot="16200000">
            <a:off x="-1143000" y="1142999"/>
            <a:ext cx="9144001" cy="6858001"/>
          </a:xfrm>
          <a:prstGeom prst="rect">
            <a:avLst/>
          </a:prstGeom>
          <a:noFill/>
        </p:spPr>
      </p:pic>
      <p:sp>
        <p:nvSpPr>
          <p:cNvPr id="3" name="Объект 2"/>
          <p:cNvSpPr>
            <a:spLocks noGrp="1"/>
          </p:cNvSpPr>
          <p:nvPr>
            <p:ph idx="1"/>
          </p:nvPr>
        </p:nvSpPr>
        <p:spPr>
          <a:xfrm>
            <a:off x="342900" y="395536"/>
            <a:ext cx="6172200" cy="8568951"/>
          </a:xfrm>
        </p:spPr>
        <p:txBody>
          <a:bodyPr>
            <a:normAutofit fontScale="55000" lnSpcReduction="20000"/>
          </a:bodyPr>
          <a:lstStyle/>
          <a:p>
            <a:pPr marL="0" indent="0">
              <a:buNone/>
            </a:pPr>
            <a:r>
              <a:rPr lang="ru-RU" b="1" dirty="0" smtClean="0">
                <a:effectLst/>
                <a:latin typeface="Times New Roman"/>
                <a:ea typeface="Times New Roman"/>
              </a:rPr>
              <a:t> 6. Дидактическая игра «Кому что нужно?»</a:t>
            </a:r>
            <a:endParaRPr lang="ru-RU" sz="2800" dirty="0" smtClean="0">
              <a:effectLst/>
              <a:latin typeface="Times New Roman"/>
              <a:ea typeface="Times New Roman"/>
            </a:endParaRPr>
          </a:p>
          <a:p>
            <a:pPr marL="0" indent="0">
              <a:lnSpc>
                <a:spcPct val="115000"/>
              </a:lnSpc>
              <a:spcAft>
                <a:spcPts val="1000"/>
              </a:spcAft>
              <a:buNone/>
            </a:pPr>
            <a:r>
              <a:rPr lang="ru-RU" b="1" i="1" dirty="0" smtClean="0">
                <a:effectLst/>
                <a:latin typeface="Times New Roman"/>
                <a:ea typeface="Times New Roman"/>
                <a:cs typeface="Times New Roman"/>
              </a:rPr>
              <a:t>Цель</a:t>
            </a:r>
            <a:r>
              <a:rPr lang="ru-RU" i="1" dirty="0" smtClean="0">
                <a:effectLst/>
                <a:latin typeface="Times New Roman"/>
                <a:ea typeface="Times New Roman"/>
                <a:cs typeface="Times New Roman"/>
              </a:rPr>
              <a:t>: </a:t>
            </a:r>
            <a:r>
              <a:rPr lang="ru-RU" dirty="0" smtClean="0">
                <a:effectLst/>
                <a:latin typeface="Times New Roman"/>
                <a:ea typeface="Times New Roman"/>
                <a:cs typeface="Times New Roman"/>
              </a:rPr>
              <a:t>упражнять в классификации предметов, умении называть вещи, необходимые людям определенной профессии; развивать внимание.</a:t>
            </a:r>
            <a:endParaRPr lang="ru-RU" sz="2400" dirty="0">
              <a:ea typeface="Calibri"/>
              <a:cs typeface="Times New Roman"/>
            </a:endParaRPr>
          </a:p>
          <a:p>
            <a:pPr marL="0" indent="0">
              <a:lnSpc>
                <a:spcPct val="115000"/>
              </a:lnSpc>
              <a:spcAft>
                <a:spcPts val="1000"/>
              </a:spcAft>
              <a:buNone/>
            </a:pPr>
            <a:r>
              <a:rPr lang="ru-RU" i="1" dirty="0" smtClean="0">
                <a:effectLst/>
                <a:latin typeface="Times New Roman"/>
                <a:ea typeface="Times New Roman"/>
                <a:cs typeface="Times New Roman"/>
              </a:rPr>
              <a:t>Воспитатель: - </a:t>
            </a:r>
            <a:r>
              <a:rPr lang="ru-RU" dirty="0" smtClean="0">
                <a:effectLst/>
                <a:latin typeface="Times New Roman"/>
                <a:ea typeface="Times New Roman"/>
                <a:cs typeface="Times New Roman"/>
              </a:rPr>
              <a:t>Давайте вспомним, что нужно для работы людям разных профессий. Я буду называть профессию, а вы скажете, что ему нужно для работы.</a:t>
            </a:r>
            <a:endParaRPr lang="ru-RU" sz="2400" dirty="0">
              <a:ea typeface="Calibri"/>
              <a:cs typeface="Times New Roman"/>
            </a:endParaRPr>
          </a:p>
          <a:p>
            <a:pPr marL="0" indent="0">
              <a:lnSpc>
                <a:spcPct val="115000"/>
              </a:lnSpc>
              <a:spcAft>
                <a:spcPts val="1000"/>
              </a:spcAft>
              <a:buNone/>
            </a:pPr>
            <a:r>
              <a:rPr lang="ru-RU" dirty="0" smtClean="0">
                <a:effectLst/>
                <a:latin typeface="Times New Roman"/>
                <a:ea typeface="Times New Roman"/>
                <a:cs typeface="Times New Roman"/>
              </a:rPr>
              <a:t>Воспитатель называет профессию, дети говорят, что нужно для работы. А затем во второй части игры воспитатель называет предмет, а дети говорят, для какой профессии он может пригодится.</a:t>
            </a:r>
            <a:endParaRPr lang="ru-RU" sz="2400" dirty="0">
              <a:ea typeface="Calibri"/>
              <a:cs typeface="Times New Roman"/>
            </a:endParaRPr>
          </a:p>
          <a:p>
            <a:pPr marL="0" indent="0">
              <a:buNone/>
            </a:pPr>
            <a:r>
              <a:rPr lang="ru-RU" b="1" dirty="0" smtClean="0">
                <a:effectLst/>
                <a:latin typeface="Times New Roman"/>
                <a:ea typeface="Times New Roman"/>
              </a:rPr>
              <a:t>7</a:t>
            </a:r>
            <a:r>
              <a:rPr lang="ru-RU" dirty="0" smtClean="0">
                <a:effectLst/>
                <a:latin typeface="Times New Roman"/>
                <a:ea typeface="Times New Roman"/>
              </a:rPr>
              <a:t>. </a:t>
            </a:r>
            <a:r>
              <a:rPr lang="ru-RU" b="1" dirty="0" smtClean="0">
                <a:effectLst/>
                <a:latin typeface="Times New Roman"/>
                <a:ea typeface="Times New Roman"/>
              </a:rPr>
              <a:t>Дидактическая игра</a:t>
            </a:r>
            <a:r>
              <a:rPr lang="ru-RU" dirty="0" smtClean="0">
                <a:effectLst/>
                <a:latin typeface="Times New Roman"/>
                <a:ea typeface="Times New Roman"/>
              </a:rPr>
              <a:t> «</a:t>
            </a:r>
            <a:r>
              <a:rPr lang="ru-RU" b="1" dirty="0" smtClean="0">
                <a:effectLst/>
                <a:latin typeface="Times New Roman"/>
                <a:ea typeface="Times New Roman"/>
              </a:rPr>
              <a:t>Что  лишнее?</a:t>
            </a:r>
            <a:r>
              <a:rPr lang="ru-RU" dirty="0" smtClean="0">
                <a:effectLst/>
                <a:latin typeface="Times New Roman"/>
                <a:ea typeface="Times New Roman"/>
              </a:rPr>
              <a:t>»-  увлекательная и развивающая игра. Способствует развитию у ребенка внимания, логического мышления, обобщения и повышает словарный запас. </a:t>
            </a:r>
            <a:endParaRPr lang="ru-RU" sz="2800" dirty="0" smtClean="0">
              <a:effectLst/>
              <a:latin typeface="Times New Roman"/>
              <a:ea typeface="Times New Roman"/>
            </a:endParaRPr>
          </a:p>
          <a:p>
            <a:pPr marL="0" indent="0">
              <a:lnSpc>
                <a:spcPct val="115000"/>
              </a:lnSpc>
              <a:spcAft>
                <a:spcPts val="1000"/>
              </a:spcAft>
              <a:buNone/>
            </a:pPr>
            <a:r>
              <a:rPr lang="ru-RU" b="1" i="1" dirty="0" smtClean="0">
                <a:effectLst/>
                <a:latin typeface="Times New Roman"/>
                <a:ea typeface="Times New Roman"/>
                <a:cs typeface="Times New Roman"/>
              </a:rPr>
              <a:t>Цель игры</a:t>
            </a:r>
            <a:r>
              <a:rPr lang="ru-RU" dirty="0" smtClean="0">
                <a:effectLst/>
                <a:latin typeface="Times New Roman"/>
                <a:ea typeface="Times New Roman"/>
                <a:cs typeface="Times New Roman"/>
              </a:rPr>
              <a:t>: Закрепить умение находить четвертый лишний предмет и объяснять, почему он лишний. </a:t>
            </a:r>
            <a:endParaRPr lang="ru-RU" sz="2400" dirty="0">
              <a:ea typeface="Calibri"/>
              <a:cs typeface="Times New Roman"/>
            </a:endParaRPr>
          </a:p>
          <a:p>
            <a:pPr marL="0" indent="0">
              <a:lnSpc>
                <a:spcPct val="115000"/>
              </a:lnSpc>
              <a:spcAft>
                <a:spcPts val="1000"/>
              </a:spcAft>
              <a:buNone/>
            </a:pPr>
            <a:r>
              <a:rPr lang="ru-RU" b="1" i="1" dirty="0" smtClean="0">
                <a:effectLst/>
                <a:latin typeface="Times New Roman"/>
                <a:ea typeface="Times New Roman"/>
                <a:cs typeface="Times New Roman"/>
              </a:rPr>
              <a:t>Ход игры</a:t>
            </a:r>
            <a:r>
              <a:rPr lang="ru-RU" dirty="0" smtClean="0">
                <a:effectLst/>
                <a:latin typeface="Times New Roman"/>
                <a:ea typeface="Times New Roman"/>
                <a:cs typeface="Times New Roman"/>
              </a:rPr>
              <a:t>:</a:t>
            </a:r>
            <a:endParaRPr lang="ru-RU" sz="2400" dirty="0">
              <a:ea typeface="Calibri"/>
              <a:cs typeface="Times New Roman"/>
            </a:endParaRPr>
          </a:p>
          <a:p>
            <a:pPr marL="0" indent="0">
              <a:lnSpc>
                <a:spcPct val="115000"/>
              </a:lnSpc>
              <a:spcAft>
                <a:spcPts val="1000"/>
              </a:spcAft>
              <a:buNone/>
            </a:pPr>
            <a:r>
              <a:rPr lang="ru-RU" dirty="0" smtClean="0">
                <a:effectLst/>
                <a:latin typeface="Times New Roman"/>
                <a:ea typeface="Times New Roman"/>
                <a:cs typeface="Times New Roman"/>
              </a:rPr>
              <a:t>Можно играть как с одним ребенком, так и с группой детей. Демонстрировать ребенку карточку, на которой нарисованы четыре картинки, три из них подходят друг другу, по какому-то признаку, их можно назвать одним словом профессию,  а четвёртая  - лишняя. Какая? Ребенок не только должен ответить на вопрос "Что лишнее?", но и мотивировать свой ответ, развернуто объяснить, почему он выбрал ту или иную картинку. Научившись справляться с такими простыми заданиями, ребенок сможет перейти к решению более сложных логических задач.</a:t>
            </a:r>
            <a:endParaRPr lang="ru-RU" sz="2400" dirty="0">
              <a:ea typeface="Calibri"/>
              <a:cs typeface="Times New Roman"/>
            </a:endParaRPr>
          </a:p>
          <a:p>
            <a:endParaRPr lang="ru-RU" dirty="0"/>
          </a:p>
        </p:txBody>
      </p:sp>
    </p:spTree>
    <p:extLst>
      <p:ext uri="{BB962C8B-B14F-4D97-AF65-F5344CB8AC3E}">
        <p14:creationId xmlns:p14="http://schemas.microsoft.com/office/powerpoint/2010/main" xmlns="" val="691779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illreal.com/img187/relvduelalfitfepvily.jpg"/>
          <p:cNvPicPr>
            <a:picLocks noChangeAspect="1" noChangeArrowheads="1"/>
          </p:cNvPicPr>
          <p:nvPr/>
        </p:nvPicPr>
        <p:blipFill>
          <a:blip r:embed="rId2"/>
          <a:srcRect/>
          <a:stretch>
            <a:fillRect/>
          </a:stretch>
        </p:blipFill>
        <p:spPr bwMode="auto">
          <a:xfrm rot="16200000">
            <a:off x="-1357342" y="428614"/>
            <a:ext cx="10072727" cy="7358043"/>
          </a:xfrm>
          <a:prstGeom prst="rect">
            <a:avLst/>
          </a:prstGeom>
          <a:noFill/>
        </p:spPr>
      </p:pic>
      <p:sp>
        <p:nvSpPr>
          <p:cNvPr id="3" name="Объект 2"/>
          <p:cNvSpPr>
            <a:spLocks noGrp="1"/>
          </p:cNvSpPr>
          <p:nvPr>
            <p:ph idx="1"/>
          </p:nvPr>
        </p:nvSpPr>
        <p:spPr>
          <a:xfrm>
            <a:off x="285728" y="-500098"/>
            <a:ext cx="6572272" cy="9215502"/>
          </a:xfrm>
        </p:spPr>
        <p:txBody>
          <a:bodyPr>
            <a:normAutofit fontScale="62500" lnSpcReduction="20000"/>
          </a:bodyPr>
          <a:lstStyle/>
          <a:p>
            <a:endParaRPr lang="ru-RU" dirty="0" smtClean="0">
              <a:effectLst/>
              <a:latin typeface="Times New Roman"/>
              <a:ea typeface="Times New Roman"/>
            </a:endParaRPr>
          </a:p>
          <a:p>
            <a:pPr marL="0" indent="0">
              <a:buNone/>
            </a:pPr>
            <a:r>
              <a:rPr lang="ru-RU" b="1" dirty="0" smtClean="0">
                <a:effectLst/>
                <a:latin typeface="Times New Roman"/>
                <a:ea typeface="Times New Roman"/>
              </a:rPr>
              <a:t>8.  Игры - предположения</a:t>
            </a:r>
            <a:r>
              <a:rPr lang="ru-RU" dirty="0" smtClean="0">
                <a:effectLst/>
                <a:latin typeface="Times New Roman"/>
                <a:ea typeface="Times New Roman"/>
              </a:rPr>
              <a:t> </a:t>
            </a:r>
            <a:r>
              <a:rPr lang="ru-RU" b="1" dirty="0" smtClean="0">
                <a:effectLst/>
                <a:latin typeface="Times New Roman"/>
                <a:ea typeface="Times New Roman"/>
              </a:rPr>
              <a:t>«Что было бы … ?» или «Что бы я сделал ... ?», «Кем бы я хотел быть и почему?"</a:t>
            </a:r>
            <a:r>
              <a:rPr lang="ru-RU" dirty="0" smtClean="0">
                <a:effectLst/>
                <a:latin typeface="Times New Roman"/>
                <a:ea typeface="Times New Roman"/>
              </a:rPr>
              <a:t>.  </a:t>
            </a:r>
            <a:endParaRPr lang="ru-RU" sz="2800" dirty="0" smtClean="0">
              <a:effectLst/>
              <a:latin typeface="Times New Roman"/>
              <a:ea typeface="Times New Roman"/>
            </a:endParaRPr>
          </a:p>
          <a:p>
            <a:pPr marL="0" indent="0">
              <a:lnSpc>
                <a:spcPct val="115000"/>
              </a:lnSpc>
              <a:spcAft>
                <a:spcPts val="1000"/>
              </a:spcAft>
              <a:buNone/>
            </a:pPr>
            <a:r>
              <a:rPr lang="ru-RU" dirty="0" smtClean="0">
                <a:effectLst/>
                <a:latin typeface="Times New Roman"/>
                <a:ea typeface="Times New Roman"/>
                <a:cs typeface="Times New Roman"/>
              </a:rPr>
              <a:t>Началом такой игры может послужить картинка по предложенным картинам о разных профессиях.</a:t>
            </a:r>
            <a:endParaRPr lang="ru-RU" sz="2400" dirty="0">
              <a:ea typeface="Calibri"/>
              <a:cs typeface="Times New Roman"/>
            </a:endParaRPr>
          </a:p>
          <a:p>
            <a:pPr marL="0" indent="0">
              <a:lnSpc>
                <a:spcPct val="115000"/>
              </a:lnSpc>
              <a:spcAft>
                <a:spcPts val="1000"/>
              </a:spcAft>
              <a:buNone/>
            </a:pPr>
            <a:r>
              <a:rPr lang="ru-RU" b="1" i="1" dirty="0" smtClean="0">
                <a:effectLst/>
                <a:latin typeface="Times New Roman"/>
                <a:ea typeface="Times New Roman"/>
                <a:cs typeface="Times New Roman"/>
              </a:rPr>
              <a:t>Дидактическое содержание игры</a:t>
            </a:r>
            <a:r>
              <a:rPr lang="ru-RU" dirty="0" smtClean="0">
                <a:effectLst/>
                <a:latin typeface="Times New Roman"/>
                <a:ea typeface="Times New Roman"/>
                <a:cs typeface="Times New Roman"/>
              </a:rPr>
              <a:t> заключается в том, что перед детьми ставится </a:t>
            </a:r>
            <a:r>
              <a:rPr lang="ru-RU" b="1" dirty="0" smtClean="0">
                <a:effectLst/>
                <a:latin typeface="Times New Roman"/>
                <a:ea typeface="Times New Roman"/>
                <a:cs typeface="Times New Roman"/>
              </a:rPr>
              <a:t>задача</a:t>
            </a:r>
            <a:r>
              <a:rPr lang="ru-RU" dirty="0" smtClean="0">
                <a:effectLst/>
                <a:latin typeface="Times New Roman"/>
                <a:ea typeface="Times New Roman"/>
                <a:cs typeface="Times New Roman"/>
              </a:rPr>
              <a:t> и создается ситуация, требующая осмысления последующего действия. </a:t>
            </a:r>
            <a:r>
              <a:rPr lang="ru-RU" b="1" i="1" dirty="0" smtClean="0">
                <a:effectLst/>
                <a:latin typeface="Times New Roman"/>
                <a:ea typeface="Times New Roman"/>
                <a:cs typeface="Times New Roman"/>
              </a:rPr>
              <a:t>Игровая задача</a:t>
            </a:r>
            <a:r>
              <a:rPr lang="ru-RU" dirty="0" smtClean="0">
                <a:effectLst/>
                <a:latin typeface="Times New Roman"/>
                <a:ea typeface="Times New Roman"/>
                <a:cs typeface="Times New Roman"/>
              </a:rPr>
              <a:t> заложена в самом названии «Что было бы ...?» или «Что бы я сделал…?».  </a:t>
            </a:r>
            <a:r>
              <a:rPr lang="ru-RU" b="1" i="1" dirty="0" smtClean="0">
                <a:effectLst/>
                <a:latin typeface="Times New Roman"/>
                <a:ea typeface="Times New Roman"/>
                <a:cs typeface="Times New Roman"/>
              </a:rPr>
              <a:t>Игровые действия</a:t>
            </a:r>
            <a:r>
              <a:rPr lang="ru-RU" dirty="0" smtClean="0">
                <a:effectLst/>
                <a:latin typeface="Times New Roman"/>
                <a:ea typeface="Times New Roman"/>
                <a:cs typeface="Times New Roman"/>
              </a:rPr>
              <a:t> определяются задачей и требуют от детей целесообразного предполагаемого действия в соответствии с поставленными условиями или созданными обстоятельствами.</a:t>
            </a:r>
            <a:endParaRPr lang="ru-RU" sz="2400" dirty="0">
              <a:ea typeface="Calibri"/>
              <a:cs typeface="Times New Roman"/>
            </a:endParaRPr>
          </a:p>
          <a:p>
            <a:pPr marL="0" indent="0">
              <a:lnSpc>
                <a:spcPct val="115000"/>
              </a:lnSpc>
              <a:spcAft>
                <a:spcPts val="1000"/>
              </a:spcAft>
              <a:buNone/>
            </a:pPr>
            <a:r>
              <a:rPr lang="ru-RU" dirty="0" smtClean="0">
                <a:effectLst/>
                <a:latin typeface="Times New Roman"/>
                <a:ea typeface="Times New Roman"/>
                <a:cs typeface="Times New Roman"/>
              </a:rPr>
              <a:t>Начиная игру, воспитатель говорит: «Игра называется «Что было бы…?» Я начну, а продолжать будет каждый из вас. Слушайте: «Что было бы, если бы вдруг погасло электричество во всем городе?».</a:t>
            </a:r>
            <a:endParaRPr lang="ru-RU" sz="2400" dirty="0">
              <a:ea typeface="Calibri"/>
              <a:cs typeface="Times New Roman"/>
            </a:endParaRPr>
          </a:p>
          <a:p>
            <a:pPr marL="0" indent="0">
              <a:lnSpc>
                <a:spcPct val="115000"/>
              </a:lnSpc>
              <a:spcAft>
                <a:spcPts val="1000"/>
              </a:spcAft>
              <a:buNone/>
            </a:pPr>
            <a:r>
              <a:rPr lang="ru-RU" dirty="0" smtClean="0">
                <a:effectLst/>
                <a:latin typeface="Times New Roman"/>
                <a:ea typeface="Times New Roman"/>
                <a:cs typeface="Times New Roman"/>
              </a:rPr>
              <a:t>Дети высказывают предположения, констатирующие или обобщенно доказательные. К первым относятся предположения: «Стало бы темно», «Нельзя было бы играть» и т.д., которые дети высказывают исходя из своего опыта. Более содержательные: «Заводы не могли бы работать – например, выпекать хлеб», «Остановились бы трамваи, троллейбусы, и люди опоздали бы на работу» и т.д.</a:t>
            </a:r>
            <a:endParaRPr lang="ru-RU" sz="2400" dirty="0">
              <a:ea typeface="Calibri"/>
              <a:cs typeface="Times New Roman"/>
            </a:endParaRPr>
          </a:p>
          <a:p>
            <a:endParaRPr lang="ru-RU" dirty="0"/>
          </a:p>
        </p:txBody>
      </p:sp>
    </p:spTree>
    <p:extLst>
      <p:ext uri="{BB962C8B-B14F-4D97-AF65-F5344CB8AC3E}">
        <p14:creationId xmlns:p14="http://schemas.microsoft.com/office/powerpoint/2010/main" xmlns="" val="291761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illreal.com/img187/relvduelalfitfepvily.jpg"/>
          <p:cNvPicPr>
            <a:picLocks noChangeAspect="1" noChangeArrowheads="1"/>
          </p:cNvPicPr>
          <p:nvPr/>
        </p:nvPicPr>
        <p:blipFill>
          <a:blip r:embed="rId2"/>
          <a:srcRect/>
          <a:stretch>
            <a:fillRect/>
          </a:stretch>
        </p:blipFill>
        <p:spPr bwMode="auto">
          <a:xfrm rot="16200000">
            <a:off x="-1142998" y="1142998"/>
            <a:ext cx="9144001" cy="6858001"/>
          </a:xfrm>
          <a:prstGeom prst="rect">
            <a:avLst/>
          </a:prstGeom>
          <a:noFill/>
        </p:spPr>
      </p:pic>
      <p:sp>
        <p:nvSpPr>
          <p:cNvPr id="3" name="Объект 2"/>
          <p:cNvSpPr>
            <a:spLocks noGrp="1"/>
          </p:cNvSpPr>
          <p:nvPr>
            <p:ph idx="1"/>
          </p:nvPr>
        </p:nvSpPr>
        <p:spPr>
          <a:xfrm>
            <a:off x="428604" y="642911"/>
            <a:ext cx="6000792" cy="8215369"/>
          </a:xfrm>
        </p:spPr>
        <p:txBody>
          <a:bodyPr>
            <a:normAutofit/>
          </a:bodyPr>
          <a:lstStyle/>
          <a:p>
            <a:pPr marL="0" indent="0">
              <a:lnSpc>
                <a:spcPct val="115000"/>
              </a:lnSpc>
              <a:spcAft>
                <a:spcPts val="0"/>
              </a:spcAft>
              <a:buNone/>
            </a:pPr>
            <a:r>
              <a:rPr lang="ru-RU" sz="1800" b="1" dirty="0" smtClean="0">
                <a:effectLst/>
                <a:latin typeface="Times New Roman"/>
                <a:ea typeface="Calibri"/>
                <a:cs typeface="Times New Roman"/>
              </a:rPr>
              <a:t>9</a:t>
            </a:r>
            <a:r>
              <a:rPr lang="ru-RU" sz="1800" dirty="0" smtClean="0">
                <a:effectLst/>
                <a:latin typeface="Times New Roman"/>
                <a:ea typeface="Calibri"/>
                <a:cs typeface="Times New Roman"/>
              </a:rPr>
              <a:t>.</a:t>
            </a:r>
            <a:r>
              <a:rPr lang="ru-RU" sz="1800" b="1" dirty="0" smtClean="0">
                <a:effectLst/>
                <a:latin typeface="Times New Roman"/>
                <a:ea typeface="Times New Roman"/>
                <a:cs typeface="Times New Roman"/>
              </a:rPr>
              <a:t> Универсальное  пособие  «Круги </a:t>
            </a:r>
            <a:r>
              <a:rPr lang="ru-RU" sz="1800" b="1" dirty="0" err="1" smtClean="0">
                <a:effectLst/>
                <a:latin typeface="Times New Roman"/>
                <a:ea typeface="Times New Roman"/>
                <a:cs typeface="Times New Roman"/>
              </a:rPr>
              <a:t>Луллия</a:t>
            </a:r>
            <a:r>
              <a:rPr lang="ru-RU" sz="1800" b="1" dirty="0" smtClean="0">
                <a:effectLst/>
                <a:latin typeface="Times New Roman"/>
                <a:ea typeface="Times New Roman"/>
                <a:cs typeface="Times New Roman"/>
              </a:rPr>
              <a:t>»:</a:t>
            </a:r>
            <a:endParaRPr lang="ru-RU" sz="1800" dirty="0">
              <a:ea typeface="Calibri"/>
              <a:cs typeface="Times New Roman"/>
            </a:endParaRPr>
          </a:p>
          <a:p>
            <a:pPr marL="0" indent="0">
              <a:lnSpc>
                <a:spcPct val="115000"/>
              </a:lnSpc>
              <a:spcAft>
                <a:spcPts val="0"/>
              </a:spcAft>
              <a:buNone/>
            </a:pPr>
            <a:r>
              <a:rPr lang="ru-RU" sz="1800" b="1" i="1" dirty="0" smtClean="0">
                <a:effectLst/>
                <a:latin typeface="Times New Roman"/>
                <a:ea typeface="Calibri"/>
                <a:cs typeface="Times New Roman"/>
              </a:rPr>
              <a:t>Правила игры </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 1. Установить пособие на столе. </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 2. Прокрутив первый диск в окошечке устанавливается картинка, а прокручивая второй, третий  диски   ребенок подбирает правильный ответ. </a:t>
            </a:r>
            <a:endParaRPr lang="ru-RU" sz="1800" dirty="0">
              <a:ea typeface="Calibri"/>
              <a:cs typeface="Times New Roman"/>
            </a:endParaRPr>
          </a:p>
          <a:p>
            <a:pPr marL="0" indent="0">
              <a:lnSpc>
                <a:spcPct val="115000"/>
              </a:lnSpc>
              <a:spcAft>
                <a:spcPts val="0"/>
              </a:spcAft>
              <a:buNone/>
            </a:pPr>
            <a:r>
              <a:rPr lang="ru-RU" sz="1800" b="1" i="1" dirty="0" smtClean="0">
                <a:effectLst/>
                <a:latin typeface="Times New Roman"/>
                <a:ea typeface="Calibri"/>
                <a:cs typeface="Times New Roman"/>
              </a:rPr>
              <a:t>Цель использования пособия</a:t>
            </a:r>
            <a:r>
              <a:rPr lang="ru-RU" sz="1800" dirty="0" smtClean="0">
                <a:effectLst/>
                <a:latin typeface="Times New Roman"/>
                <a:ea typeface="Calibri"/>
                <a:cs typeface="Times New Roman"/>
              </a:rPr>
              <a:t>: </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 формирование представлений дошкольников о рабочих профессиях; </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-развитие творческого мышления и воображения;</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 обогащение словарного запаса</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 </a:t>
            </a:r>
            <a:r>
              <a:rPr lang="ru-RU" sz="1800" b="1" i="1" dirty="0" smtClean="0">
                <a:effectLst/>
                <a:latin typeface="Times New Roman"/>
                <a:ea typeface="Calibri"/>
                <a:cs typeface="Times New Roman"/>
              </a:rPr>
              <a:t>Пособие позволяет решать задачи</a:t>
            </a:r>
            <a:r>
              <a:rPr lang="ru-RU" sz="1800" dirty="0" smtClean="0">
                <a:effectLst/>
                <a:latin typeface="Times New Roman"/>
                <a:ea typeface="Calibri"/>
                <a:cs typeface="Times New Roman"/>
              </a:rPr>
              <a:t>:  </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-развивать познавательную активность; </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-сенсорное развитие (восприятие цвета, формы);</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 -совершенствовать грамматический строй речи; </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-развивать мелкую моторику и координацию движений рук.</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 -развивать креативные способности дошкольников.</a:t>
            </a:r>
            <a:endParaRPr lang="ru-RU" sz="1800" dirty="0">
              <a:ea typeface="Calibri"/>
              <a:cs typeface="Times New Roman"/>
            </a:endParaRPr>
          </a:p>
          <a:p>
            <a:pPr marL="0" indent="0">
              <a:lnSpc>
                <a:spcPct val="115000"/>
              </a:lnSpc>
              <a:spcAft>
                <a:spcPts val="0"/>
              </a:spcAft>
              <a:buNone/>
            </a:pPr>
            <a:r>
              <a:rPr lang="ru-RU" sz="1800" dirty="0" smtClean="0">
                <a:effectLst/>
                <a:latin typeface="Times New Roman"/>
                <a:ea typeface="Calibri"/>
                <a:cs typeface="Times New Roman"/>
              </a:rPr>
              <a:t> -развивать навыки фантастического преобразования объектов.</a:t>
            </a:r>
            <a:endParaRPr lang="ru-RU" sz="1800" dirty="0">
              <a:ea typeface="Calibri"/>
              <a:cs typeface="Times New Roman"/>
            </a:endParaRPr>
          </a:p>
          <a:p>
            <a:endParaRPr lang="ru-RU" dirty="0"/>
          </a:p>
        </p:txBody>
      </p:sp>
    </p:spTree>
    <p:extLst>
      <p:ext uri="{BB962C8B-B14F-4D97-AF65-F5344CB8AC3E}">
        <p14:creationId xmlns:p14="http://schemas.microsoft.com/office/powerpoint/2010/main" xmlns="" val="24341100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165</TotalTime>
  <Words>1356</Words>
  <Application>Microsoft Office PowerPoint</Application>
  <PresentationFormat>Экран (4:3)</PresentationFormat>
  <Paragraphs>142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Валера</dc:creator>
  <cp:lastModifiedBy>7 группа</cp:lastModifiedBy>
  <cp:revision>29</cp:revision>
  <dcterms:created xsi:type="dcterms:W3CDTF">2018-03-21T21:13:21Z</dcterms:created>
  <dcterms:modified xsi:type="dcterms:W3CDTF">2023-11-07T13:48:30Z</dcterms:modified>
</cp:coreProperties>
</file>