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2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27A4-CA22-4630-A81C-0CD3412F06A7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956CC-1682-4FC0-8CF2-3B16F12314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56CC-1682-4FC0-8CF2-3B16F123144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846395-FDE3-4F29-84FF-34620A8B6FB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6579EE-F404-4056-BF45-B642B53A0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653136"/>
            <a:ext cx="6789138" cy="129614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Афанасьева Светлана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Демьяновна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№24 «Росинка», г.Елабуга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3024336"/>
          </a:xfrm>
          <a:solidFill>
            <a:schemeClr val="bg2"/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0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«Фразовый конструктор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средство развития речи дошкольников и функциональной грамотности детей 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122343"/>
            <a:ext cx="1724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EA022">
                  <a:lumMod val="75000"/>
                </a:srgbClr>
              </a:buClr>
              <a:buSzPct val="130000"/>
            </a:pPr>
            <a:r>
              <a:rPr lang="ru-RU" sz="2400" b="1" i="1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2400" b="1" i="1" dirty="0">
              <a:solidFill>
                <a:srgbClr val="94C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429000"/>
            <a:ext cx="3437317" cy="25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трехсловной фразы с прямым и с косвенным дополнением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5934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«Девочка играет в парке. Девочка играет игрушками .»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45024"/>
            <a:ext cx="3578088" cy="2683566"/>
          </a:xfrm>
          <a:prstGeom prst="rect">
            <a:avLst/>
          </a:prstGeom>
        </p:spPr>
      </p:pic>
      <p:pic>
        <p:nvPicPr>
          <p:cNvPr id="2050" name="Picture 2" descr="C:\Users\user\Desktop\кубики\3fa81IZ2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104456" cy="284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27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813690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понимания смысла предложения и развития диалогической речи ребенку предлагается ответить на вопросы, поставленные к каждому члену предложения, например: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Муравей дружит со щенком.     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45720" indent="0" algn="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Кто дружит со щенком?                                                              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муравей?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708920"/>
            <a:ext cx="4680519" cy="3946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912468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2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20688"/>
            <a:ext cx="46805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помнить!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ормируя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фразовую речь у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ограничиваться  только механическим повторением фраз. Необходимо постепенно вводить усвоенные фразы в диалогическую речь и инициировать навыки комментирования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39" y="1988840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159" b="-22159"/>
          <a:stretch/>
        </p:blipFill>
        <p:spPr>
          <a:xfrm>
            <a:off x="5693398" y="3235288"/>
            <a:ext cx="3056676" cy="36256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13" y="186586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86586"/>
            <a:ext cx="2953037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13" y="3789040"/>
            <a:ext cx="2907161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132856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0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Новая папка (2)\IMG_20231127_152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 (2)\IMG_20231127_152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262783" cy="211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кубики\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кубики\maxresdefault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09120"/>
            <a:ext cx="3096344" cy="20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кубики\maxresdefault (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64904"/>
            <a:ext cx="2952328" cy="18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332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97672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57" y="100896"/>
            <a:ext cx="8633023" cy="66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9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6408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Фразовый конструктор 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наглядная опора для правильного построения фразы, предложения.</a:t>
            </a:r>
          </a:p>
          <a:p>
            <a:pPr marL="45720" indent="0" algn="just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необходим, для формирования языковой способности.</a:t>
            </a:r>
          </a:p>
          <a:p>
            <a:pPr marL="45720" indent="0" algn="just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Поможет формированию обращённой речи и установлению контакта с ребёнком.</a:t>
            </a:r>
          </a:p>
          <a:p>
            <a:pPr marL="45720" indent="0" algn="just">
              <a:buNone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user\Desktop\Новая папка (2)\IMG_20231127_1529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3501008"/>
            <a:ext cx="3816424" cy="284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Новая папка (2)\IMG_20231127_153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240360" cy="27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80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5112568" cy="5688632"/>
          </a:xfrm>
        </p:spPr>
        <p:txBody>
          <a:bodyPr>
            <a:normAutofit fontScale="92500" lnSpcReduction="20000"/>
          </a:bodyPr>
          <a:lstStyle/>
          <a:p>
            <a:pPr marL="45720" lvl="0" indent="0" algn="ctr">
              <a:buClr>
                <a:srgbClr val="FEA022">
                  <a:lumMod val="75000"/>
                </a:srgbClr>
              </a:buClr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" lvl="0" indent="0" algn="ctr">
              <a:buClr>
                <a:srgbClr val="FEA022">
                  <a:lumMod val="75000"/>
                </a:srgbClr>
              </a:buClr>
              <a:buNone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ru-RU" b="1" i="1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установление лексико-грамматических отношений между членами предложения</a:t>
            </a:r>
            <a:r>
              <a:rPr lang="ru-RU" b="1" i="1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FEA022">
                  <a:lumMod val="75000"/>
                </a:srgbClr>
              </a:buClr>
            </a:pPr>
            <a:endParaRPr lang="ru-RU" b="1" i="1" dirty="0">
              <a:solidFill>
                <a:srgbClr val="94C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ru-RU" b="1" i="1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обучение построению двухсловных и трехсловных предложений</a:t>
            </a:r>
            <a:r>
              <a:rPr lang="ru-RU" b="1" i="1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FEA022">
                  <a:lumMod val="75000"/>
                </a:srgbClr>
              </a:buClr>
            </a:pPr>
            <a:endParaRPr lang="ru-RU" b="1" i="1" dirty="0">
              <a:solidFill>
                <a:srgbClr val="94C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ru-RU" b="1" i="1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актуализация накопленного пассивного и активного словаря;</a:t>
            </a: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ru-RU" b="1" i="1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формирование связности и четкости высказывания</a:t>
            </a:r>
            <a:r>
              <a:rPr lang="ru-RU" b="1" i="1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Clr>
                <a:srgbClr val="FEA022">
                  <a:lumMod val="75000"/>
                </a:srgbClr>
              </a:buClr>
            </a:pPr>
            <a:endParaRPr lang="ru-RU" b="1" i="1" dirty="0">
              <a:solidFill>
                <a:srgbClr val="94C60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ru-RU" b="1" i="1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работа над пониманием прочитанного (только с теми детьми, которые владеют глобальным чтением)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052736"/>
            <a:ext cx="3528392" cy="52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0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23038" y="1700808"/>
            <a:ext cx="6400800" cy="1851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26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! 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мы даем глагол, лучше обозначать его черно-белой пиктограммой;</a:t>
            </a:r>
          </a:p>
          <a:p>
            <a:endParaRPr lang="ru-RU" dirty="0"/>
          </a:p>
        </p:txBody>
      </p:sp>
      <p:pic>
        <p:nvPicPr>
          <p:cNvPr id="3074" name="Picture 2" descr="E:\алалия\фразовый конструктор\Фразовый конструктор ЧУДОМИКС89\Детали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99" y="1887084"/>
            <a:ext cx="37681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алалия\фразовый конструктор\Фразовый конструктор ЧУДОМИКС89\Детали 2 без надпис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5716" y="3219232"/>
            <a:ext cx="4368732" cy="30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даем прилагательное цвета, то предмет рисуем черно-белый. Весь конструктор может быть черно-белым или раскрашенным.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множественное число, то предметов должно быть много.</a:t>
            </a:r>
          </a:p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Словосочетание &quot;желтые листья&quot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312368" cy="18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450147"/>
            <a:ext cx="570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Словосочетание «желтые листья»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7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568952" cy="262547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перед началом работы с фразовым конструктором, ребенок соотносит картинки с соответствующими словами, использует однословную фразу, т.к. именно она является отправным пунктом к расширению и структурированию фразовой речи.</a:t>
            </a:r>
          </a:p>
          <a:p>
            <a:pPr marL="45720" indent="0" algn="just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возможно дополнять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фотографиями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 социальных мест и реальных людей ближнего окружения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7472" y="3501008"/>
            <a:ext cx="5077048" cy="301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1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6803" y="188639"/>
            <a:ext cx="6400800" cy="336080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Двухсловное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предложение состоит из подлежащего (кто? что это) и сказуемого (что делает?).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7512" y="3657748"/>
            <a:ext cx="3750872" cy="2426934"/>
          </a:xfrm>
          <a:prstGeom prst="rect">
            <a:avLst/>
          </a:prstGeom>
        </p:spPr>
      </p:pic>
      <p:pic>
        <p:nvPicPr>
          <p:cNvPr id="3074" name="Picture 2" descr="C:\Users\user\Desktop\кубики\45219ecf263eb7f1746b8491ba24f9ef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449834" cy="984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11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805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Мама играет. Собака играет.  Папа играет.»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84783"/>
            <a:ext cx="5760640" cy="49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0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3329</TotalTime>
  <Words>309</Words>
  <Application>Microsoft Office PowerPoint</Application>
  <PresentationFormat>Экран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«Фразовый конструктор  как средство развития речи дошкольников и функциональной грамотности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RePack by SPecialiST</cp:lastModifiedBy>
  <cp:revision>35</cp:revision>
  <dcterms:created xsi:type="dcterms:W3CDTF">2021-08-22T18:22:53Z</dcterms:created>
  <dcterms:modified xsi:type="dcterms:W3CDTF">2023-11-27T17:38:23Z</dcterms:modified>
</cp:coreProperties>
</file>