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333" r:id="rId2"/>
    <p:sldId id="328" r:id="rId3"/>
    <p:sldId id="322" r:id="rId4"/>
    <p:sldId id="313" r:id="rId5"/>
    <p:sldId id="332" r:id="rId6"/>
    <p:sldId id="334" r:id="rId7"/>
    <p:sldId id="316" r:id="rId8"/>
    <p:sldId id="317" r:id="rId9"/>
    <p:sldId id="319" r:id="rId10"/>
    <p:sldId id="338" r:id="rId11"/>
    <p:sldId id="323" r:id="rId12"/>
    <p:sldId id="302" r:id="rId13"/>
    <p:sldId id="303" r:id="rId14"/>
    <p:sldId id="304" r:id="rId15"/>
    <p:sldId id="305" r:id="rId16"/>
    <p:sldId id="339" r:id="rId17"/>
    <p:sldId id="335" r:id="rId18"/>
    <p:sldId id="324" r:id="rId19"/>
    <p:sldId id="336" r:id="rId20"/>
    <p:sldId id="272" r:id="rId21"/>
    <p:sldId id="340" r:id="rId22"/>
    <p:sldId id="33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84744-5FAE-468B-8DC6-9B4D47C6E3E0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B15C4-6DBA-4B4F-93D2-A594A35B94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B15C4-6DBA-4B4F-93D2-A594A35B94B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7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252ED4-E799-4AB8-918E-B332D6E18B43}" type="datetimeFigureOut">
              <a:rPr lang="ru-RU" smtClean="0"/>
              <a:pPr/>
              <a:t>20.01.2024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3CE8CE-9D96-4B4E-BC15-21C29DC01C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hotoshoper2.ucoz.ru/_ph/19/1/72493429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18002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РУССКОГО ЯЗЫКА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2520280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«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Набережночелнинская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69»,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русского языка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литературы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Акбирова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Г.Т.</a:t>
            </a:r>
          </a:p>
        </p:txBody>
      </p:sp>
    </p:spTree>
    <p:extLst>
      <p:ext uri="{BB962C8B-B14F-4D97-AF65-F5344CB8AC3E}">
        <p14:creationId xmlns:p14="http://schemas.microsoft.com/office/powerpoint/2010/main" val="13982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5726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Недоумевать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635896" y="3284984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3260576"/>
            <a:ext cx="7854696" cy="1752600"/>
          </a:xfrm>
          <a:prstGeom prst="rect">
            <a:avLst/>
          </a:prstGeom>
        </p:spPr>
        <p:txBody>
          <a:bodyPr vert="horz" lIns="0" rIns="18288">
            <a:normAutofit fontScale="92500"/>
          </a:bodyPr>
          <a:lstStyle/>
          <a:p>
            <a:pPr marL="0" marR="4572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находиться в удивлении, сомнении.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43608" y="407707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19672" y="407707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99792" y="407707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9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Глаголы-исключения: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ненавидеть;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негодовать;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неволить;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недоумевать;</a:t>
            </a:r>
          </a:p>
          <a:p>
            <a:r>
              <a:rPr lang="ru-RU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нездоровиться.</a:t>
            </a:r>
          </a:p>
          <a:p>
            <a:pPr>
              <a:buNone/>
            </a:pP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714356"/>
            <a:ext cx="665600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глаз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6" descr="Картинка 75 из 8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357430"/>
            <a:ext cx="714375" cy="714375"/>
          </a:xfrm>
          <a:prstGeom prst="rect">
            <a:avLst/>
          </a:prstGeom>
          <a:noFill/>
        </p:spPr>
      </p:pic>
      <p:pic>
        <p:nvPicPr>
          <p:cNvPr id="8" name="Picture 16" descr="Картинка 75 из 8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7166"/>
            <a:ext cx="714375" cy="714375"/>
          </a:xfrm>
          <a:prstGeom prst="rect">
            <a:avLst/>
          </a:prstGeom>
          <a:noFill/>
        </p:spPr>
      </p:pic>
      <p:pic>
        <p:nvPicPr>
          <p:cNvPr id="9" name="Picture 16" descr="Картинка 75 из 8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714488"/>
            <a:ext cx="714375" cy="714375"/>
          </a:xfrm>
          <a:prstGeom prst="rect">
            <a:avLst/>
          </a:prstGeom>
          <a:noFill/>
        </p:spPr>
      </p:pic>
      <p:pic>
        <p:nvPicPr>
          <p:cNvPr id="11" name="Picture 16" descr="Картинка 75 из 8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071810"/>
            <a:ext cx="714375" cy="7143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915816" y="3068960"/>
            <a:ext cx="3658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Снежинки</a:t>
            </a:r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26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0.06846 C -0.09236 -0.08302 -0.15764 -0.23404 -0.22847 -0.23358 C -0.29948 -0.23311 -0.38108 0.05343 -0.45226 0.07031 C -0.52344 0.08719 -0.59254 -0.09389 -0.65521 -0.13413 C -0.71788 -0.17437 -0.81771 -0.15356 -0.82847 -0.1716 C -0.83924 -0.18964 -0.73854 -0.23103 -0.71997 -0.24283 " pathEditMode="relative" rAng="0" ptsTypes="aa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GE046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295400" y="990600"/>
            <a:ext cx="6096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4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4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5334000" y="55626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12" name="Picture 16" descr="Картинка 75 из 8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867400"/>
            <a:ext cx="714375" cy="714375"/>
          </a:xfrm>
          <a:prstGeom prst="rect">
            <a:avLst/>
          </a:prstGeom>
          <a:noFill/>
        </p:spPr>
      </p:pic>
      <p:sp>
        <p:nvSpPr>
          <p:cNvPr id="4132" name="AutoShape 36" descr="Картинка 217 из 23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214813" y="3071813"/>
            <a:ext cx="714375" cy="7143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134" name="AutoShape 38" descr="Картинка 217 из 23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214813" y="3071813"/>
            <a:ext cx="714375" cy="7143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4136" name="AutoShape 40" descr="Картинка 217 из 231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214813" y="3071813"/>
            <a:ext cx="714375" cy="714375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6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2 -0.10014 C 0.36198 0.01526 0.71025 0.1309 0.825 0.01249 C 0.93976 -0.10592 0.84028 -0.67576 0.70243 -0.81106 C 0.56459 -0.94635 0.11615 -0.91351 -0.00173 -0.79995 C -0.11962 -0.6864 -0.08403 -0.1975 -0.00451 -0.12997 C 0.075 -0.06244 0.39983 -0.34829 0.4757 -0.39454 C 0.55157 -0.4408 0.45243 -0.41027 0.45035 -0.40773 C 0.44827 -0.40518 0.4599 -0.38229 0.46302 -0.37951 C 0.46615 -0.37674 0.46719 -0.3839 0.46875 -0.39084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E046_3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6" descr="Картинка 75 из 8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867400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ransition advTm="6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64 -0.34829 C -0.05364 -0.13737 0.04167 0.03608 0.15816 0.03608 C 0.29514 0.03608 0.34497 -0.15611 0.36563 -0.27174 L 0.38716 -0.42484 C 0.40851 -0.54047 0.46129 -0.73242 0.61615 -0.73242 C 0.71528 -0.73242 0.82813 -0.55921 0.82813 -0.34829 C 0.82813 -0.13737 0.71528 0.03608 0.61615 0.03608 C 0.46129 0.03608 0.40851 -0.15611 0.38716 -0.27174 L 0.36563 -0.42484 C 0.34497 -0.54047 0.29514 -0.73242 0.15816 -0.73242 C 0.04167 -0.73242 -0.05364 -0.55921 -0.05364 -0.34829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E046_35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6" descr="Картинка 75 из 8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428604"/>
            <a:ext cx="714375" cy="7143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9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0.44357 C -0.02014 0.17807 -0.19045 -0.05158 -0.41841 -0.0673 C -0.63646 -0.08696 -0.84028 0.09089 -0.85382 0.34875 C -0.87066 0.58603 -0.72795 0.80805 -0.52361 0.82423 C -0.33716 0.83603 -0.1599 0.68917 -0.14636 0.46762 C -0.13264 0.26572 -0.25191 0.07516 -0.425 0.05943 C -0.58507 0.04764 -0.73507 0.17067 -0.74497 0.35638 C -0.75521 0.52289 -0.66007 0.68501 -0.51702 0.69334 C -0.38785 0.70513 -0.26545 0.61008 -0.25486 0.45976 C -0.24844 0.3247 -0.31979 0.19426 -0.43212 0.1864 C -0.53056 0.17807 -0.62952 0.24977 -0.63646 0.36471 C -0.64271 0.46369 -0.59202 0.55874 -0.51007 0.5666 C -0.44202 0.57447 -0.37066 0.53099 -0.36702 0.45189 C -0.36059 0.38806 -0.38785 0.32053 -0.43872 0.31313 C -0.47986 0.31313 -0.52066 0.32886 -0.52726 0.37211 C -0.53056 0.40055 -0.52361 0.42784 -0.50347 0.43964 C -0.49341 0.44357 -0.48646 0.44357 -0.47656 0.43964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6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92" y="1772816"/>
            <a:ext cx="8686800" cy="404772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Нездоровилось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был,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не хотел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заметил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лает,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ненавидит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читает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видит.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9824" y="1768882"/>
            <a:ext cx="4896544" cy="8194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Нездоровилось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1560" y="4049676"/>
            <a:ext cx="4896544" cy="8194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ненавидит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504056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Испытывать и проявлять возмущение, недовольство. 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Питать неприязнь, отвращение к кому-либо. </a:t>
            </a:r>
          </a:p>
          <a:p>
            <a:pPr marL="0" indent="0">
              <a:buNone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Находиться в удивлении, сомнении. </a:t>
            </a:r>
          </a:p>
          <a:p>
            <a:pPr marL="0" indent="0">
              <a:buNone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Принуждать кого-либо к чему-либо. </a:t>
            </a:r>
          </a:p>
          <a:p>
            <a:pPr marL="0" indent="0">
              <a:buNone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Чувствовать себя плохо, болеть. </a:t>
            </a:r>
            <a:endParaRPr lang="ru-RU" sz="8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1988840"/>
            <a:ext cx="2700419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Негодовать.</a:t>
            </a:r>
          </a:p>
          <a:p>
            <a:pPr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Нездоровиться.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Неволить.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Недоумевать.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Ненавидеть.</a:t>
            </a:r>
          </a:p>
          <a:p>
            <a:pPr>
              <a:buNone/>
            </a:pP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20072" y="2276872"/>
            <a:ext cx="108012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92080" y="3212976"/>
            <a:ext cx="1152128" cy="2520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60032" y="4293096"/>
            <a:ext cx="1584176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788024" y="3933056"/>
            <a:ext cx="1656184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427984" y="3068960"/>
            <a:ext cx="2016224" cy="26642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99778"/>
            <a:ext cx="8712967" cy="57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4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14422"/>
            <a:ext cx="7851648" cy="142876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Зрительный диктант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214686"/>
            <a:ext cx="7854696" cy="1695012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 познаётся в беде.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349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выбору: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3528392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3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составить </a:t>
            </a:r>
            <a:r>
              <a:rPr lang="ru-RU" sz="3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интеллект-карту по правописанию частицы не с </a:t>
            </a:r>
            <a:r>
              <a:rPr lang="ru-RU" sz="3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глаголами;</a:t>
            </a:r>
          </a:p>
          <a:p>
            <a:pPr algn="l">
              <a:buFont typeface="Wingdings" pitchFamily="2" charset="2"/>
              <a:buChar char="Ø"/>
            </a:pPr>
            <a:r>
              <a:rPr lang="ru-RU" sz="39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списать «Памятку о дружбе», раскрывая скобки;</a:t>
            </a:r>
          </a:p>
          <a:p>
            <a:pPr lvl="0" algn="l">
              <a:buClr>
                <a:srgbClr val="8CADAE"/>
              </a:buCl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стр.125 </a:t>
            </a:r>
            <a:r>
              <a:rPr lang="ru-RU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упр. 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163. 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endParaRPr lang="ru-RU" sz="39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9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итературы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Аксёнов А.К. Методика обучения русскому языку во вспомогательной школе. – М.: Просвещение, 1994. 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Богданова Г.А. Опрос на уроках русского языка – М.: Просвещение, 1989.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Бурмако</a:t>
            </a: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В.М. Русский язык в рисунках – М.: Просвещение, 1991.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Вартаньян</a:t>
            </a: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Э.А. Путешествие в слово. – М.: Просвещение, 1982.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Галлингер</a:t>
            </a: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И.В., Львова С.И. Работа над умениями и навыками по русскому языку в 4-8 классах. – М.: Просвещение, 1988.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Галунчикова</a:t>
            </a: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Н.Г., Якубовская Э.В. «Русский язык. 9 класс». Учебник для  специальных (коррекционных) образовательных учреждений VIII вида. Рекомендовано МО и Н РФ – М.: Просвещение, 2014. 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Зельманова Л.М. Наглядность в преподавании русского языка. – М.: Просвещение, 1984.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Канакина</a:t>
            </a: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Г.И. Уроки развития речи. Дидактические материалы для учащихся. – М.: </a:t>
            </a:r>
            <a:r>
              <a:rPr lang="ru-RU" sz="15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Владос</a:t>
            </a: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1999.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Михайловская Н.Г. Путь к русскому слову. – М.: Наука, 1986.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Морозова М.Я., Петров Е.Н. Грамматические игры. – М.: Издательство Академии педагогических наук РСФСР, 1963.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 Соловьёва Н. Русский язык в задачах и играх. – М.: Материк Альфа, 2000.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12. Ушаков Н.Н., Суворова Г.И. Внеурочная работа по русскому языку. – М.: Просвещение, 1985.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13. Ушаков Д.Н., Крючков С.Е. Орфографический словарь, - М.: Просвещение, 1984.</a:t>
            </a:r>
          </a:p>
          <a:p>
            <a:pPr marL="0" indent="0">
              <a:buNone/>
            </a:pPr>
            <a:r>
              <a:rPr lang="ru-RU" sz="1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14. Ожегов С.И., Шведова Н.Ю. Толковый словарь русского языка, - М.: ООО «А ТЕМП», 2007.</a:t>
            </a:r>
          </a:p>
        </p:txBody>
      </p:sp>
    </p:spTree>
    <p:extLst>
      <p:ext uri="{BB962C8B-B14F-4D97-AF65-F5344CB8AC3E}">
        <p14:creationId xmlns:p14="http://schemas.microsoft.com/office/powerpoint/2010/main" val="16963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Ссылки на графические объекты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65472"/>
            <a:ext cx="8229600" cy="438912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https</a:t>
            </a:r>
            <a:r>
              <a:rPr lang="en-US" b="1" dirty="0">
                <a:solidFill>
                  <a:srgbClr val="FFFF00"/>
                </a:solidFill>
              </a:rPr>
              <a:t>://fsd.kopilkaurokov.ru/up/html/2019/10/29/k_5db80dd86ab05/524712_9.jpeg</a:t>
            </a:r>
          </a:p>
          <a:p>
            <a:r>
              <a:rPr lang="en-US" b="1" dirty="0">
                <a:solidFill>
                  <a:srgbClr val="FFFF00"/>
                </a:solidFill>
              </a:rPr>
              <a:t>https://slide-share.ru/slide/7273742.jpeg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59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34302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Зрительный диктант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9205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buClr>
                <a:srgbClr val="8CADAE"/>
              </a:buClr>
            </a:pPr>
            <a:r>
              <a:rPr lang="ru-RU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 </a:t>
            </a:r>
            <a:r>
              <a:rPr lang="ru-RU" sz="5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познаётся </a:t>
            </a:r>
            <a:r>
              <a:rPr lang="ru-RU" sz="5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беде</a:t>
            </a:r>
            <a:r>
              <a:rPr lang="ru-RU" sz="5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pc="3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63688" y="407707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уга 6"/>
          <p:cNvSpPr/>
          <p:nvPr/>
        </p:nvSpPr>
        <p:spPr>
          <a:xfrm rot="18852431">
            <a:off x="92948" y="3033797"/>
            <a:ext cx="2294308" cy="2334733"/>
          </a:xfrm>
          <a:prstGeom prst="arc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3808" y="407707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Фигура, имеющая форму буквы L 8"/>
          <p:cNvSpPr/>
          <p:nvPr/>
        </p:nvSpPr>
        <p:spPr>
          <a:xfrm rot="10800000">
            <a:off x="2411761" y="3336404"/>
            <a:ext cx="720080" cy="164604"/>
          </a:xfrm>
          <a:prstGeom prst="corner">
            <a:avLst>
              <a:gd name="adj1" fmla="val 41899"/>
              <a:gd name="adj2" fmla="val 45371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95936" y="407707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/>
          <p:cNvSpPr/>
          <p:nvPr/>
        </p:nvSpPr>
        <p:spPr>
          <a:xfrm rot="18852431">
            <a:off x="3007097" y="3279912"/>
            <a:ext cx="1401614" cy="1449368"/>
          </a:xfrm>
          <a:prstGeom prst="arc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3356992"/>
            <a:ext cx="720080" cy="7406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020272" y="4097660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уга 13"/>
          <p:cNvSpPr/>
          <p:nvPr/>
        </p:nvSpPr>
        <p:spPr>
          <a:xfrm rot="18852431">
            <a:off x="6463481" y="3280847"/>
            <a:ext cx="1401614" cy="1449368"/>
          </a:xfrm>
          <a:prstGeom prst="arc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27363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Правописание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глаголами.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14422"/>
            <a:ext cx="7851648" cy="300039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глаголами пишется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раздельно</a:t>
            </a:r>
            <a:r>
              <a:rPr lang="ru-RU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Наст.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– ПРИСЕСТЬ.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Прош.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– НАПРАВО.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Буд.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- НАЛЕВО.</a:t>
            </a:r>
          </a:p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Глаг. с НЕ – ПРЫГНУТЬ  И ХЛОПНУТЬ  В ЛАДОШИ.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678199" cy="421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05726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00772"/>
            <a:ext cx="7854696" cy="1752600"/>
          </a:xfrm>
        </p:spPr>
        <p:txBody>
          <a:bodyPr/>
          <a:lstStyle/>
          <a:p>
            <a:pPr algn="l"/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Негодовать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203848" y="3270127"/>
            <a:ext cx="216024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дзаголовок 2"/>
          <p:cNvSpPr txBox="1">
            <a:spLocks/>
          </p:cNvSpPr>
          <p:nvPr/>
        </p:nvSpPr>
        <p:spPr>
          <a:xfrm>
            <a:off x="611560" y="3270127"/>
            <a:ext cx="8244408" cy="2604492"/>
          </a:xfrm>
          <a:prstGeom prst="rect">
            <a:avLst/>
          </a:prstGeom>
        </p:spPr>
        <p:txBody>
          <a:bodyPr vert="horz" lIns="0" rIns="18288">
            <a:normAutofit fontScale="85000" lnSpcReduction="10000"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6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испытывать и проявлять возмущение, недовольство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43608" y="407707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19672" y="407707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39752" y="4077072"/>
            <a:ext cx="3600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7|3.2|3.5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531</Words>
  <Application>Microsoft Office PowerPoint</Application>
  <PresentationFormat>Экран (4:3)</PresentationFormat>
  <Paragraphs>81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Урок  РУССКОГО ЯЗЫКА</vt:lpstr>
      <vt:lpstr>Зрительный диктант</vt:lpstr>
      <vt:lpstr>Презентация PowerPoint</vt:lpstr>
      <vt:lpstr>Зрительный диктант</vt:lpstr>
      <vt:lpstr>Презентация PowerPoint</vt:lpstr>
      <vt:lpstr>Правописание не с глаголами.</vt:lpstr>
      <vt:lpstr>НЕ с глаголами пишется раздельно.</vt:lpstr>
      <vt:lpstr>ФИЗКУЛЬТМИНУТКА</vt:lpstr>
      <vt:lpstr>Словарная работа</vt:lpstr>
      <vt:lpstr>Словарная работа</vt:lpstr>
      <vt:lpstr>Глаголы-исключения: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себя!</vt:lpstr>
      <vt:lpstr>Проверь себя!</vt:lpstr>
      <vt:lpstr>Презентация PowerPoint</vt:lpstr>
      <vt:lpstr>Домашнее задание по выбору:</vt:lpstr>
      <vt:lpstr>Список литературы</vt:lpstr>
      <vt:lpstr>Ссылки на графические объекты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не с глаголами</dc:title>
  <dc:creator>Гульназ</dc:creator>
  <cp:lastModifiedBy>Гульназ</cp:lastModifiedBy>
  <cp:revision>133</cp:revision>
  <dcterms:created xsi:type="dcterms:W3CDTF">2012-01-15T13:24:13Z</dcterms:created>
  <dcterms:modified xsi:type="dcterms:W3CDTF">2024-01-20T14:47:00Z</dcterms:modified>
</cp:coreProperties>
</file>